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338" r:id="rId3"/>
    <p:sldId id="261" r:id="rId4"/>
    <p:sldId id="454" r:id="rId5"/>
    <p:sldId id="458" r:id="rId6"/>
    <p:sldId id="459" r:id="rId7"/>
    <p:sldId id="468" r:id="rId8"/>
    <p:sldId id="469" r:id="rId9"/>
    <p:sldId id="461" r:id="rId10"/>
    <p:sldId id="471" r:id="rId11"/>
    <p:sldId id="473" r:id="rId12"/>
    <p:sldId id="474" r:id="rId13"/>
    <p:sldId id="460" r:id="rId14"/>
    <p:sldId id="337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F"/>
    <a:srgbClr val="C4C0CA"/>
    <a:srgbClr val="D4C6CE"/>
    <a:srgbClr val="C4CDD6"/>
    <a:srgbClr val="99FFCC"/>
    <a:srgbClr val="CD88F4"/>
    <a:srgbClr val="FF6699"/>
    <a:srgbClr val="BEBEDC"/>
    <a:srgbClr val="FF6600"/>
    <a:srgbClr val="C6C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6800" autoAdjust="0"/>
  </p:normalViewPr>
  <p:slideViewPr>
    <p:cSldViewPr>
      <p:cViewPr varScale="1">
        <p:scale>
          <a:sx n="109" d="100"/>
          <a:sy n="109" d="100"/>
        </p:scale>
        <p:origin x="166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%20&#1076;&#1080;&#1088;&#1077;&#1082;&#1090;&#1086;&#1088;&#1091;\&#1058;&#1072;&#1073;&#1083;&#1080;&#1094;&#1099;_14.04.2022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22\&#1075;&#1086;&#1076;\&#1055;&#1088;&#1077;&#1079;&#1077;&#1085;&#1090;&#1072;&#1094;&#1080;&#1103;\&#1058;&#1072;&#1073;&#1083;&#1080;&#1094;&#109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3"/>
                </a:solidFill>
                <a:latin typeface="+mn-lt"/>
              </a:defRPr>
            </a:pPr>
            <a:r>
              <a:rPr lang="ru-RU" sz="1800" b="1" i="0" u="none" strike="noStrike" baseline="0" dirty="0">
                <a:solidFill>
                  <a:schemeClr val="accent3"/>
                </a:solidFill>
                <a:effectLst/>
                <a:latin typeface="+mn-lt"/>
              </a:rPr>
              <a:t>Объем транспортной работы за </a:t>
            </a:r>
            <a:r>
              <a:rPr lang="ru-RU" sz="1800" b="1" i="0" u="none" strike="noStrike" baseline="0" dirty="0" smtClean="0">
                <a:solidFill>
                  <a:schemeClr val="accent3"/>
                </a:solidFill>
                <a:effectLst/>
                <a:latin typeface="+mn-lt"/>
              </a:rPr>
              <a:t>2019-2022 </a:t>
            </a:r>
            <a:r>
              <a:rPr lang="ru-RU" sz="1800" b="1" i="0" u="none" strike="noStrike" baseline="0" dirty="0">
                <a:solidFill>
                  <a:schemeClr val="accent3"/>
                </a:solidFill>
                <a:effectLst/>
                <a:latin typeface="+mn-lt"/>
              </a:rPr>
              <a:t>гг., млн. км</a:t>
            </a:r>
            <a:endParaRPr lang="ru-RU" dirty="0">
              <a:solidFill>
                <a:schemeClr val="accent3"/>
              </a:solidFill>
              <a:latin typeface="+mn-lt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6689212961147423E-2"/>
          <c:y val="0.17237594976177323"/>
          <c:w val="0.87655401005064193"/>
          <c:h val="0.61712908007811429"/>
        </c:manualLayout>
      </c:layout>
      <c:lineChart>
        <c:grouping val="standard"/>
        <c:varyColors val="0"/>
        <c:ser>
          <c:idx val="0"/>
          <c:order val="0"/>
          <c:tx>
            <c:strRef>
              <c:f>пробег!$C$12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пробег!$E$11:$H$11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пробег!$E$12:$H$12</c:f>
              <c:numCache>
                <c:formatCode>#,##0.0</c:formatCode>
                <c:ptCount val="4"/>
                <c:pt idx="0">
                  <c:v>66.170600000000007</c:v>
                </c:pt>
                <c:pt idx="1">
                  <c:v>60.2181</c:v>
                </c:pt>
                <c:pt idx="2">
                  <c:v>65.12230000000001</c:v>
                </c:pt>
                <c:pt idx="3" formatCode="General">
                  <c:v>67.7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пробег!$C$13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sz="14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пробег!$E$11:$H$11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пробег!$E$13:$H$13</c:f>
              <c:numCache>
                <c:formatCode>#,##0.0</c:formatCode>
                <c:ptCount val="4"/>
                <c:pt idx="0">
                  <c:v>33.515500000000003</c:v>
                </c:pt>
                <c:pt idx="1">
                  <c:v>29.5121</c:v>
                </c:pt>
                <c:pt idx="2">
                  <c:v>31.942</c:v>
                </c:pt>
                <c:pt idx="3" formatCode="General">
                  <c:v>32.799999999999997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пробег!$C$14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chemeClr val="accent1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2705157974987062E-2"/>
                  <c:y val="6.8838894798679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122696137483923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9748764774691412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5661551175282691E-2"/>
                  <c:y val="5.88511157445733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пробег!$E$11:$H$11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пробег!$E$14:$H$14</c:f>
              <c:numCache>
                <c:formatCode>#,##0.0</c:formatCode>
                <c:ptCount val="4"/>
                <c:pt idx="0">
                  <c:v>32.655099999999997</c:v>
                </c:pt>
                <c:pt idx="1">
                  <c:v>30.706</c:v>
                </c:pt>
                <c:pt idx="2">
                  <c:v>33.180300000000003</c:v>
                </c:pt>
                <c:pt idx="3" formatCode="General">
                  <c:v>34.9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22337600"/>
        <c:axId val="1022331072"/>
      </c:lineChart>
      <c:catAx>
        <c:axId val="1022337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ru-RU"/>
          </a:p>
        </c:txPr>
        <c:crossAx val="1022331072"/>
        <c:crosses val="autoZero"/>
        <c:auto val="1"/>
        <c:lblAlgn val="ctr"/>
        <c:lblOffset val="100"/>
        <c:noMultiLvlLbl val="0"/>
      </c:catAx>
      <c:valAx>
        <c:axId val="1022331072"/>
        <c:scaling>
          <c:orientation val="minMax"/>
          <c:min val="10"/>
        </c:scaling>
        <c:delete val="1"/>
        <c:axPos val="l"/>
        <c:numFmt formatCode="#,##0.0" sourceLinked="1"/>
        <c:majorTickMark val="out"/>
        <c:minorTickMark val="none"/>
        <c:tickLblPos val="nextTo"/>
        <c:crossAx val="102233760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algn="ctr" rtl="0">
              <a:defRPr lang="ru-RU" sz="14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Кондукторы</a:t>
            </a:r>
          </a:p>
        </c:rich>
      </c:tx>
      <c:layout/>
      <c:overlay val="1"/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17972591306486E-2"/>
          <c:y val="0.1460005260853369"/>
          <c:w val="0.95473565412881833"/>
          <c:h val="0.698395071401178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effectLst/>
            </c:spPr>
          </c:dPt>
          <c:dLbls>
            <c:dLbl>
              <c:idx val="0"/>
              <c:layout>
                <c:manualLayout>
                  <c:x val="1.8893387314439947E-2"/>
                  <c:y val="4.38596491228066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1943319838056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4952766531713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194331983805765E-2"/>
                  <c:y val="-4.02042139200631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accent3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численность!$A$17:$A$20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численность!$B$24:$B$27</c:f>
              <c:numCache>
                <c:formatCode>General</c:formatCode>
                <c:ptCount val="4"/>
                <c:pt idx="0">
                  <c:v>2714</c:v>
                </c:pt>
                <c:pt idx="1">
                  <c:v>2603</c:v>
                </c:pt>
                <c:pt idx="2">
                  <c:v>2237</c:v>
                </c:pt>
                <c:pt idx="3">
                  <c:v>1670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1752400"/>
        <c:axId val="1071745872"/>
        <c:axId val="0"/>
      </c:bar3DChart>
      <c:catAx>
        <c:axId val="1071752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 algn="ctr">
              <a:defRPr lang="ru-RU" sz="1200" b="0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071745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71745872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071752400"/>
        <c:crosses val="autoZero"/>
        <c:crossBetween val="between"/>
        <c:minorUnit val="50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b="1" i="0" baseline="0"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 основных профессий</a:t>
            </a:r>
            <a:endParaRPr lang="ru-RU" sz="1400">
              <a:solidFill>
                <a:schemeClr val="accent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sz="1400" b="1" i="0" baseline="0"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СПб ГУП «Горэлектротранс» за 2019-2022 гг.</a:t>
            </a:r>
            <a:endParaRPr lang="ru-RU" sz="1400">
              <a:solidFill>
                <a:schemeClr val="accent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'средняя зп'!$A$3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зп'!$B$3:$F$3</c:f>
              <c:numCache>
                <c:formatCode>#,##0</c:formatCode>
                <c:ptCount val="5"/>
                <c:pt idx="0">
                  <c:v>64099</c:v>
                </c:pt>
                <c:pt idx="1">
                  <c:v>70834</c:v>
                </c:pt>
                <c:pt idx="2">
                  <c:v>39612</c:v>
                </c:pt>
                <c:pt idx="3">
                  <c:v>45953</c:v>
                </c:pt>
                <c:pt idx="4">
                  <c:v>59744</c:v>
                </c:pt>
              </c:numCache>
            </c:numRef>
          </c:val>
        </c:ser>
        <c:ser>
          <c:idx val="1"/>
          <c:order val="1"/>
          <c:tx>
            <c:strRef>
              <c:f>'средняя зп'!$A$4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зп'!$B$4:$F$4</c:f>
              <c:numCache>
                <c:formatCode>#,##0</c:formatCode>
                <c:ptCount val="5"/>
                <c:pt idx="0">
                  <c:v>61823</c:v>
                </c:pt>
                <c:pt idx="1">
                  <c:v>67857</c:v>
                </c:pt>
                <c:pt idx="2">
                  <c:v>37372</c:v>
                </c:pt>
                <c:pt idx="3">
                  <c:v>46268</c:v>
                </c:pt>
                <c:pt idx="4">
                  <c:v>61006</c:v>
                </c:pt>
              </c:numCache>
            </c:numRef>
          </c:val>
        </c:ser>
        <c:ser>
          <c:idx val="2"/>
          <c:order val="2"/>
          <c:tx>
            <c:strRef>
              <c:f>'средняя зп'!$A$5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зп'!$B$5:$F$5</c:f>
              <c:numCache>
                <c:formatCode>#,##0</c:formatCode>
                <c:ptCount val="5"/>
                <c:pt idx="0">
                  <c:v>72834</c:v>
                </c:pt>
                <c:pt idx="1">
                  <c:v>79692</c:v>
                </c:pt>
                <c:pt idx="2">
                  <c:v>46317</c:v>
                </c:pt>
                <c:pt idx="3">
                  <c:v>52715</c:v>
                </c:pt>
                <c:pt idx="4">
                  <c:v>69604</c:v>
                </c:pt>
              </c:numCache>
            </c:numRef>
          </c:val>
        </c:ser>
        <c:ser>
          <c:idx val="3"/>
          <c:order val="3"/>
          <c:tx>
            <c:strRef>
              <c:f>'средняя зп'!$A$6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8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'средняя зп'!$B$2:$F$2</c:f>
              <c:strCache>
                <c:ptCount val="5"/>
                <c:pt idx="0">
                  <c:v>Водители трамвая</c:v>
                </c:pt>
                <c:pt idx="1">
                  <c:v>Водители троллейбуса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 специалисты и служащие</c:v>
                </c:pt>
              </c:strCache>
            </c:strRef>
          </c:cat>
          <c:val>
            <c:numRef>
              <c:f>'средняя зп'!$B$6:$F$6</c:f>
              <c:numCache>
                <c:formatCode>#,##0</c:formatCode>
                <c:ptCount val="5"/>
                <c:pt idx="0">
                  <c:v>84814</c:v>
                </c:pt>
                <c:pt idx="1">
                  <c:v>92877</c:v>
                </c:pt>
                <c:pt idx="2">
                  <c:v>46902</c:v>
                </c:pt>
                <c:pt idx="3">
                  <c:v>59396</c:v>
                </c:pt>
                <c:pt idx="4">
                  <c:v>79772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71751312"/>
        <c:axId val="1071754576"/>
      </c:barChart>
      <c:catAx>
        <c:axId val="107175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071754576"/>
        <c:crosses val="autoZero"/>
        <c:auto val="1"/>
        <c:lblAlgn val="ctr"/>
        <c:lblOffset val="100"/>
        <c:noMultiLvlLbl val="0"/>
      </c:catAx>
      <c:valAx>
        <c:axId val="1071754576"/>
        <c:scaling>
          <c:orientation val="minMax"/>
          <c:min val="10000"/>
        </c:scaling>
        <c:delete val="1"/>
        <c:axPos val="l"/>
        <c:numFmt formatCode="#,##0" sourceLinked="1"/>
        <c:majorTickMark val="out"/>
        <c:minorTickMark val="none"/>
        <c:tickLblPos val="nextTo"/>
        <c:crossAx val="107175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3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перевезенных платных пассажиров за 2021-2022 гг., тыс. пасс.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916568501325231E-2"/>
          <c:y val="0.13090903324308872"/>
          <c:w val="0.96616686299734955"/>
          <c:h val="0.66921513020275825"/>
        </c:manualLayout>
      </c:layout>
      <c:bar3DChart>
        <c:barDir val="col"/>
        <c:grouping val="standard"/>
        <c:varyColors val="0"/>
        <c:ser>
          <c:idx val="3"/>
          <c:order val="0"/>
          <c:tx>
            <c:strRef>
              <c:f>'плат пассаж'!$B$12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'плат пассаж'!$A$13:$A$18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'плат пассаж'!$B$13:$B$18</c:f>
              <c:numCache>
                <c:formatCode>#,##0.0</c:formatCode>
                <c:ptCount val="6"/>
                <c:pt idx="0">
                  <c:v>19612.5</c:v>
                </c:pt>
                <c:pt idx="1">
                  <c:v>59828.1</c:v>
                </c:pt>
                <c:pt idx="2">
                  <c:v>10430.9</c:v>
                </c:pt>
                <c:pt idx="3">
                  <c:v>142341.6</c:v>
                </c:pt>
                <c:pt idx="4">
                  <c:v>3128.7</c:v>
                </c:pt>
                <c:pt idx="5">
                  <c:v>330.3</c:v>
                </c:pt>
              </c:numCache>
            </c:numRef>
          </c:val>
        </c:ser>
        <c:ser>
          <c:idx val="4"/>
          <c:order val="1"/>
          <c:tx>
            <c:strRef>
              <c:f>'плат пассаж'!$C$12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800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'плат пассаж'!$A$13:$A$18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'плат пассаж'!$C$13:$C$18</c:f>
              <c:numCache>
                <c:formatCode>#,##0.0</c:formatCode>
                <c:ptCount val="6"/>
                <c:pt idx="0">
                  <c:v>9797.2000000000007</c:v>
                </c:pt>
                <c:pt idx="1">
                  <c:v>72830.100000000006</c:v>
                </c:pt>
                <c:pt idx="2">
                  <c:v>16635</c:v>
                </c:pt>
                <c:pt idx="3">
                  <c:v>139942</c:v>
                </c:pt>
                <c:pt idx="4">
                  <c:v>2427.1</c:v>
                </c:pt>
                <c:pt idx="5">
                  <c:v>573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22324544"/>
        <c:axId val="1022338144"/>
        <c:axId val="1024385536"/>
        <c:extLst>
          <c:ext xmlns:c15="http://schemas.microsoft.com/office/drawing/2012/chart" uri="{02D57815-91ED-43cb-92C2-25804820EDAC}">
            <c15:filteredBarSeries>
              <c15:ser>
                <c:idx val="0"/>
                <c:order val="2"/>
                <c:tx>
                  <c:strRef>
                    <c:extLst>
                      <c:ext uri="{02D57815-91ED-43cb-92C2-25804820EDAC}">
                        <c15:formulaRef>
                          <c15:sqref>'[2]платные пасс.'!$C$3:$C$4</c15:sqref>
                        </c15:formulaRef>
                      </c:ext>
                    </c:extLst>
                    <c:strCache>
                      <c:ptCount val="1"/>
                      <c:pt idx="0">
                        <c:v>2019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dLbl>
                    <c:idx val="1"/>
                    <c:layout>
                      <c:manualLayout>
                        <c:x val="2.5457438345266509E-2"/>
                        <c:y val="1.7148983708915582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</c:extLst>
                  </c:dLbl>
                  <c:dLbl>
                    <c:idx val="5"/>
                    <c:layout>
                      <c:manualLayout>
                        <c:x val="-2.8639618138424822E-2"/>
                        <c:y val="-8.574491854457791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'[2]платные пасс.'!$B$5:$B$10</c15:sqref>
                        </c15:formulaRef>
                      </c:ext>
                    </c:extLst>
                    <c:strCache>
                      <c:ptCount val="6"/>
                      <c:pt idx="0">
                        <c:v>Разовые билеты</c:v>
                      </c:pt>
                      <c:pt idx="1">
                        <c:v>ЕЭБ "Подорожник"</c:v>
                      </c:pt>
                      <c:pt idx="2">
                        <c:v>Банковские карты</c:v>
                      </c:pt>
                      <c:pt idx="3">
                        <c:v>Билеты длительного пользования</c:v>
                      </c:pt>
                      <c:pt idx="4">
                        <c:v>Суточные билеты</c:v>
                      </c:pt>
                      <c:pt idx="5">
                        <c:v>Билет на 90 минут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'[2]платные пасс.'!$C$5:$C$10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42957.3</c:v>
                      </c:pt>
                      <c:pt idx="1">
                        <c:v>53799.9</c:v>
                      </c:pt>
                      <c:pt idx="2">
                        <c:v>2101.6</c:v>
                      </c:pt>
                      <c:pt idx="3">
                        <c:v>185234.4</c:v>
                      </c:pt>
                      <c:pt idx="4">
                        <c:v>7050.1</c:v>
                      </c:pt>
                      <c:pt idx="5">
                        <c:v>51.3</c:v>
                      </c:pt>
                    </c:numCache>
                  </c:numRef>
                </c:val>
              </c15:ser>
            </c15:filteredBarSeries>
            <c15:filteredBarSeries>
              <c15:ser>
                <c:idx val="1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'[2]платные пасс.'!$D$3:$D$4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dLbl>
                    <c:idx val="0"/>
                    <c:layout>
                      <c:manualLayout>
                        <c:x val="-9.5465393794749408E-3"/>
                        <c:y val="-8.574491854457791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</c:extLst>
                  </c:dLbl>
                  <c:dLbl>
                    <c:idx val="1"/>
                    <c:layout>
                      <c:manualLayout>
                        <c:x val="1.9093078758949882E-2"/>
                        <c:y val="1.1432655805943721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</c:extLst>
                  </c:dLbl>
                  <c:dLbl>
                    <c:idx val="3"/>
                    <c:layout>
                      <c:manualLayout>
                        <c:x val="4.2959301924968211E-2"/>
                        <c:y val="2.8581639514859303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</c:extLst>
                  </c:dLbl>
                  <c:dLbl>
                    <c:idx val="5"/>
                    <c:layout>
                      <c:manualLayout>
                        <c:x val="-2.8639618138424822E-2"/>
                        <c:y val="0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'[2]платные пасс.'!$B$5:$B$10</c15:sqref>
                        </c15:formulaRef>
                      </c:ext>
                    </c:extLst>
                    <c:strCache>
                      <c:ptCount val="6"/>
                      <c:pt idx="0">
                        <c:v>Разовые билеты</c:v>
                      </c:pt>
                      <c:pt idx="1">
                        <c:v>ЕЭБ "Подорожник"</c:v>
                      </c:pt>
                      <c:pt idx="2">
                        <c:v>Банковские карты</c:v>
                      </c:pt>
                      <c:pt idx="3">
                        <c:v>Билеты длительного пользования</c:v>
                      </c:pt>
                      <c:pt idx="4">
                        <c:v>Суточные билеты</c:v>
                      </c:pt>
                      <c:pt idx="5">
                        <c:v>Билет на 90 минут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'[2]платные пасс.'!$D$5:$D$10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24580.7</c:v>
                      </c:pt>
                      <c:pt idx="1">
                        <c:v>47814.6</c:v>
                      </c:pt>
                      <c:pt idx="2">
                        <c:v>3656</c:v>
                      </c:pt>
                      <c:pt idx="3">
                        <c:v>116167.5</c:v>
                      </c:pt>
                      <c:pt idx="4">
                        <c:v>6249.3</c:v>
                      </c:pt>
                      <c:pt idx="5">
                        <c:v>57.1</c:v>
                      </c:pt>
                    </c:numCache>
                  </c:numRef>
                </c:val>
              </c15:ser>
            </c15:filteredBarSeries>
            <c15:filteredBarSeries>
              <c15:ser>
                <c:idx val="2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'[2]платные пасс.'!$E$3:$E$4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  <a:sp3d/>
                </c:spPr>
                <c:invertIfNegative val="0"/>
                <c:dLbls>
                  <c:dLbl>
                    <c:idx val="2"/>
                    <c:layout>
                      <c:manualLayout>
                        <c:x val="-2.7048528241845664E-2"/>
                        <c:y val="2.8581639514859303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</c:extLst>
                  </c:dLbl>
                  <c:dLbl>
                    <c:idx val="3"/>
                    <c:layout>
                      <c:manualLayout>
                        <c:x val="3.5003977724741446E-2"/>
                        <c:y val="5.716327902971860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</c:extLst>
                  </c:dLbl>
                  <c:dLbl>
                    <c:idx val="5"/>
                    <c:layout>
                      <c:manualLayout>
                        <c:x val="-2.386634844868735E-2"/>
                        <c:y val="0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'[2]платные пасс.'!$B$5:$B$10</c15:sqref>
                        </c15:formulaRef>
                      </c:ext>
                    </c:extLst>
                    <c:strCache>
                      <c:ptCount val="6"/>
                      <c:pt idx="0">
                        <c:v>Разовые билеты</c:v>
                      </c:pt>
                      <c:pt idx="1">
                        <c:v>ЕЭБ "Подорожник"</c:v>
                      </c:pt>
                      <c:pt idx="2">
                        <c:v>Банковские карты</c:v>
                      </c:pt>
                      <c:pt idx="3">
                        <c:v>Билеты длительного пользования</c:v>
                      </c:pt>
                      <c:pt idx="4">
                        <c:v>Суточные билеты</c:v>
                      </c:pt>
                      <c:pt idx="5">
                        <c:v>Билет на 90 минут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'[2]платные пасс.'!$E$5:$E$10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19612.5</c:v>
                      </c:pt>
                      <c:pt idx="1">
                        <c:v>59828.1</c:v>
                      </c:pt>
                      <c:pt idx="2">
                        <c:v>10430.9</c:v>
                      </c:pt>
                      <c:pt idx="3">
                        <c:v>142341.6</c:v>
                      </c:pt>
                      <c:pt idx="4">
                        <c:v>3128.7</c:v>
                      </c:pt>
                      <c:pt idx="5">
                        <c:v>330.3</c:v>
                      </c:pt>
                    </c:numCache>
                  </c:numRef>
                </c:val>
              </c15:ser>
            </c15:filteredBarSeries>
          </c:ext>
        </c:extLst>
      </c:bar3DChart>
      <c:catAx>
        <c:axId val="1022324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022338144"/>
        <c:crosses val="autoZero"/>
        <c:auto val="1"/>
        <c:lblAlgn val="ctr"/>
        <c:lblOffset val="100"/>
        <c:noMultiLvlLbl val="0"/>
      </c:catAx>
      <c:valAx>
        <c:axId val="1022338144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extTo"/>
        <c:crossAx val="1022324544"/>
        <c:crosses val="autoZero"/>
        <c:crossBetween val="between"/>
      </c:valAx>
      <c:serAx>
        <c:axId val="102438553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22338144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Импортозамещение за 2022 год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5284226128663815E-2"/>
          <c:y val="0.15891722709020786"/>
          <c:w val="0.79154912257604537"/>
          <c:h val="0.60832400296070988"/>
        </c:manualLayout>
      </c:layout>
      <c:doughnutChart>
        <c:varyColors val="1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  <a:sp3d contourW="25400">
                <a:contourClr>
                  <a:srgbClr val="00B05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  <a:sp3d contourW="25400">
                <a:contourClr>
                  <a:srgbClr val="C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импортозамещение!$A$2:$A$3</c:f>
              <c:strCache>
                <c:ptCount val="2"/>
                <c:pt idx="0">
                  <c:v>Объем поставленной продукции российского производства</c:v>
                </c:pt>
                <c:pt idx="1">
                  <c:v>Объем поставленной продукции импортного производства</c:v>
                </c:pt>
              </c:strCache>
            </c:strRef>
          </c:cat>
          <c:val>
            <c:numRef>
              <c:f>импортозамещение!$B$2:$B$3</c:f>
              <c:numCache>
                <c:formatCode>0.00%</c:formatCode>
                <c:ptCount val="2"/>
                <c:pt idx="0">
                  <c:v>0.94299999999999995</c:v>
                </c:pt>
                <c:pt idx="1">
                  <c:v>5.7000000000000002E-2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662487661216981"/>
          <c:y val="0.84376393243463566"/>
          <c:w val="0.74144842185497639"/>
          <c:h val="0.14358253123390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accent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b="1" dirty="0"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Доля отечественной и импортной продукции</a:t>
            </a:r>
            <a:endParaRPr lang="ru-RU" sz="1400" dirty="0">
              <a:solidFill>
                <a:schemeClr val="accent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sz="1400" b="1" dirty="0"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 12 месяцев </a:t>
            </a:r>
            <a:r>
              <a:rPr lang="en-US" sz="1400" b="1" dirty="0" smtClean="0"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2019, 2020, </a:t>
            </a:r>
            <a:r>
              <a:rPr lang="ru-RU" sz="1400" b="1" dirty="0" smtClean="0"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ru-RU" sz="1400" b="1" dirty="0">
                <a:solidFill>
                  <a:schemeClr val="accent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2022гг.</a:t>
            </a:r>
            <a:endParaRPr lang="ru-RU" sz="1400" dirty="0">
              <a:solidFill>
                <a:schemeClr val="accent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accent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импортозамещение!$A$22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2.00250286578658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9130937917971526E-17"/>
                  <c:y val="-2.0025028657865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импортозамещение!$B$21:$C$21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импортозамещение!$B$22:$C$22</c:f>
              <c:numCache>
                <c:formatCode>0.0%</c:formatCode>
                <c:ptCount val="2"/>
                <c:pt idx="0">
                  <c:v>0.88900000000000001</c:v>
                </c:pt>
                <c:pt idx="1">
                  <c:v>0.111</c:v>
                </c:pt>
              </c:numCache>
            </c:numRef>
          </c:val>
        </c:ser>
        <c:ser>
          <c:idx val="1"/>
          <c:order val="1"/>
          <c:tx>
            <c:strRef>
              <c:f>импортозамещение!$A$23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4565468958985763E-17"/>
                  <c:y val="-2.0025028657865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9130937917971526E-17"/>
                  <c:y val="-4.0050057315731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импортозамещение!$B$21:$C$21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импортозамещение!$B$23:$C$23</c:f>
              <c:numCache>
                <c:formatCode>0%</c:formatCode>
                <c:ptCount val="2"/>
                <c:pt idx="0">
                  <c:v>0.96</c:v>
                </c:pt>
                <c:pt idx="1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импортозамещение!$A$24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6687523881554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3.0037542986798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импортозамещение!$B$21:$C$21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импортозамещение!$B$24:$C$24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</c:ser>
        <c:ser>
          <c:idx val="3"/>
          <c:order val="3"/>
          <c:tx>
            <c:strRef>
              <c:f>импортозамещение!$A$25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2.6700038210487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7826187583594305E-16"/>
                  <c:y val="-2.0025028657865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импортозамещение!$B$21:$C$21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импортозамещение!$B$25:$C$25</c:f>
              <c:numCache>
                <c:formatCode>0.0%</c:formatCode>
                <c:ptCount val="2"/>
                <c:pt idx="0">
                  <c:v>0.94299999999999995</c:v>
                </c:pt>
                <c:pt idx="1">
                  <c:v>5.7000000000000002E-2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22328352"/>
        <c:axId val="1022334336"/>
        <c:axId val="0"/>
      </c:bar3DChart>
      <c:catAx>
        <c:axId val="1022328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022334336"/>
        <c:crosses val="autoZero"/>
        <c:auto val="1"/>
        <c:lblAlgn val="ctr"/>
        <c:lblOffset val="100"/>
        <c:noMultiLvlLbl val="0"/>
      </c:catAx>
      <c:valAx>
        <c:axId val="102233433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022328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accent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sz="1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Размещенные закупочные </a:t>
            </a:r>
            <a:r>
              <a:rPr lang="ru-RU" sz="16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процедуры </a:t>
            </a:r>
            <a:endParaRPr lang="ru-RU" sz="1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8969740283107739"/>
          <c:y val="2.1120931539252843E-2"/>
        </c:manualLayout>
      </c:layout>
      <c:overlay val="0"/>
    </c:title>
    <c:autoTitleDeleted val="0"/>
    <c:view3D>
      <c:rotX val="30"/>
      <c:rotY val="8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240536094306325"/>
          <c:y val="0.18014982960827242"/>
          <c:w val="0.6651457168735555"/>
          <c:h val="0.819850193412853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15"/>
          <c:dPt>
            <c:idx val="0"/>
            <c:bubble3D val="0"/>
            <c:explosion val="3"/>
            <c:spPr>
              <a:solidFill>
                <a:schemeClr val="accent1"/>
              </a:solidFill>
              <a:effectLst/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7.1010643390347919E-2"/>
                  <c:y val="-0.29404160863509748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sz="1200" b="1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723 </a:t>
                    </a:r>
                    <a:r>
                      <a:rPr lang="ru-RU" sz="1200" b="1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процедуры</a:t>
                    </a:r>
                  </a:p>
                  <a:p>
                    <a:pPr>
                      <a:defRPr sz="1200" b="1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ru-RU" sz="1200" b="1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27 740,08 млн. руб.</a:t>
                    </a:r>
                    <a:br>
                      <a:rPr lang="ru-RU" sz="1200" b="1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ru-RU" sz="1200" b="1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95,5</a:t>
                    </a:r>
                    <a:r>
                      <a:rPr lang="ru-RU" sz="1200" b="1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  <a:endParaRPr lang="ru-RU" sz="1200" b="1" dirty="0">
                      <a:solidFill>
                        <a:schemeClr val="accent3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064256762770628"/>
                      <c:h val="0.2136249196485964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"/>
                  <c:y val="-6.7678982751232061E-2"/>
                </c:manualLayout>
              </c:layout>
              <c:tx>
                <c:rich>
                  <a:bodyPr anchorCtr="0"/>
                  <a:lstStyle/>
                  <a:p>
                    <a:pPr algn="ctr" rtl="0">
                      <a:defRPr lang="ru-RU" sz="1200" b="1" i="0" u="none" strike="noStrike" kern="1200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1200" b="1" i="0" u="none" strike="noStrike" kern="1200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40 процедур</a:t>
                    </a:r>
                  </a:p>
                  <a:p>
                    <a:pPr algn="ctr" rtl="0">
                      <a:defRPr lang="ru-RU" sz="1200" b="1" i="0" u="none" strike="noStrike" kern="1200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1200" b="1" i="0" u="none" strike="noStrike" kern="1200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1 309,35 млн. руб.</a:t>
                    </a:r>
                    <a:br>
                      <a:rPr lang="ru-RU" sz="1200" b="1" i="0" u="none" strike="noStrike" kern="1200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</a:br>
                    <a:r>
                      <a:rPr lang="ru-RU" sz="1200" b="1" i="0" u="none" strike="noStrike" kern="1200" baseline="0" dirty="0" smtClean="0">
                        <a:solidFill>
                          <a:schemeClr val="accent3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86247106013285"/>
                      <c:h val="0.21752062352689089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2.9927906111431968E-2"/>
                  <c:y val="0.1828105408922818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3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27740.080000000002</c:v>
                </c:pt>
                <c:pt idx="1">
                  <c:v>1309.3499999999999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Лист1!$C$2:$C$3</c:f>
              <c:numCache>
                <c:formatCode>#,##0.00</c:formatCode>
                <c:ptCount val="2"/>
                <c:pt idx="0">
                  <c:v>723</c:v>
                </c:pt>
                <c:pt idx="1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8.8184664705744958E-2"/>
          <c:y val="0.8393413863295478"/>
          <c:w val="0.72415517050192457"/>
          <c:h val="0.11813932933361902"/>
        </c:manualLayout>
      </c:layout>
      <c:overlay val="0"/>
      <c:txPr>
        <a:bodyPr/>
        <a:lstStyle/>
        <a:p>
          <a:pPr>
            <a:defRPr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algn="ctr" rtl="0">
              <a:defRPr lang="ru-RU" sz="1600" b="1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600" b="1" i="0" u="none" strike="noStrike" kern="1200" baseline="0" dirty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Соотношение экономии по закупочным процедурам</a:t>
            </a:r>
          </a:p>
        </c:rich>
      </c:tx>
      <c:layout>
        <c:manualLayout>
          <c:xMode val="edge"/>
          <c:yMode val="edge"/>
          <c:x val="0.1256474376410284"/>
          <c:y val="7.3391641285743053E-3"/>
        </c:manualLayout>
      </c:layout>
      <c:overlay val="0"/>
    </c:title>
    <c:autoTitleDeleted val="0"/>
    <c:view3D>
      <c:rotX val="30"/>
      <c:rotY val="8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047173190257669"/>
          <c:y val="0.13792313674548984"/>
          <c:w val="0.66187705671639918"/>
          <c:h val="0.791593971820881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effectLst/>
          </c:spPr>
          <c:dPt>
            <c:idx val="0"/>
            <c:bubble3D val="0"/>
            <c:explosion val="10"/>
            <c:spPr>
              <a:solidFill>
                <a:schemeClr val="accent1"/>
              </a:solidFill>
              <a:effectLst/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effectLst/>
            </c:spPr>
          </c:dPt>
          <c:dLbls>
            <c:dLbl>
              <c:idx val="0"/>
              <c:layout>
                <c:manualLayout>
                  <c:x val="0.24473720425981518"/>
                  <c:y val="-0.33176420568654769"/>
                </c:manualLayout>
              </c:layout>
              <c:tx>
                <c:rich>
                  <a:bodyPr anchorCtr="0"/>
                  <a:lstStyle/>
                  <a:p>
                    <a:pPr algn="ctr" rtl="0">
                      <a:defRPr lang="ru-RU" sz="1200" b="1" i="0" u="none" strike="noStrike" kern="1200" baseline="0" dirty="0" smtClean="0">
                        <a:solidFill>
                          <a:srgbClr val="24315D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1200" b="1" i="0" u="none" strike="noStrike" kern="1200" baseline="0" dirty="0" smtClean="0">
                        <a:solidFill>
                          <a:srgbClr val="24315D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133,3 млн. руб.</a:t>
                    </a:r>
                    <a:br>
                      <a:rPr lang="ru-RU" sz="1200" b="1" i="0" u="none" strike="noStrike" kern="1200" baseline="0" dirty="0" smtClean="0">
                        <a:solidFill>
                          <a:srgbClr val="24315D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</a:br>
                    <a:r>
                      <a:rPr lang="ru-RU" sz="1200" b="1" i="0" u="none" strike="noStrike" kern="1200" baseline="0" dirty="0" smtClean="0">
                        <a:solidFill>
                          <a:srgbClr val="24315D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89,95 %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861580212668005"/>
                      <c:h val="0.1363344964508659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5656035657147366E-2"/>
                  <c:y val="-1.717076510899109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14,</a:t>
                    </a:r>
                    <a:r>
                      <a:rPr lang="ru-RU" b="1" baseline="0" dirty="0" smtClean="0"/>
                      <a:t>9 млн</a:t>
                    </a:r>
                    <a:r>
                      <a:rPr lang="ru-RU" b="1" dirty="0" smtClean="0"/>
                      <a:t>. руб.</a:t>
                    </a:r>
                    <a:br>
                      <a:rPr lang="ru-RU" b="1" dirty="0" smtClean="0"/>
                    </a:br>
                    <a:r>
                      <a:rPr lang="ru-RU" b="1" dirty="0" smtClean="0"/>
                      <a:t>10,05 % </a:t>
                    </a:r>
                    <a:endParaRPr lang="ru-RU" b="1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71388841945112"/>
                      <c:h val="0.13045329333215866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3.6495257221044949E-2"/>
                  <c:y val="0.1094839644411094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093284494328465E-2"/>
                  <c:y val="-0.124420601718206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611831443979205"/>
                  <c:y val="-4.62607979805522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ru-RU" sz="1200" b="1" i="0" u="none" strike="noStrike" kern="1200" baseline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133296.65</c:v>
                </c:pt>
                <c:pt idx="1">
                  <c:v>14895.63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4.5544178974278746E-2"/>
          <c:y val="0.75869347850238866"/>
          <c:w val="0.8037220711305042"/>
          <c:h val="0.14398761720606154"/>
        </c:manualLayout>
      </c:layout>
      <c:overlay val="0"/>
      <c:txPr>
        <a:bodyPr/>
        <a:lstStyle/>
        <a:p>
          <a:pPr>
            <a:defRPr lang="ru-RU" sz="1200" b="0" i="0" u="none" strike="noStrike" kern="1200" baseline="0">
              <a:solidFill>
                <a:schemeClr val="accent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ru-RU"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Водители трамвая</a:t>
            </a:r>
          </a:p>
        </c:rich>
      </c:tx>
      <c:layout>
        <c:manualLayout>
          <c:xMode val="edge"/>
          <c:yMode val="edge"/>
          <c:x val="0.29078696412948379"/>
          <c:y val="7.957203266258385E-2"/>
        </c:manualLayout>
      </c:layout>
      <c:overlay val="0"/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18033174052452E-2"/>
          <c:y val="0.14600066803297279"/>
          <c:w val="0.95473565412881833"/>
          <c:h val="0.70790381223064469"/>
        </c:manualLayout>
      </c:layout>
      <c:bar3DChart>
        <c:barDir val="col"/>
        <c:grouping val="clustered"/>
        <c:varyColors val="0"/>
        <c:ser>
          <c:idx val="1"/>
          <c:order val="0"/>
          <c:spPr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effectLst/>
            </c:spPr>
          </c:dPt>
          <c:dLbls>
            <c:dLbl>
              <c:idx val="0"/>
              <c:layout>
                <c:manualLayout>
                  <c:x val="1.388888888888888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22222222222222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2222222222222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94444444444443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b" anchorCtr="1">
                <a:spAutoFit/>
              </a:bodyPr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численность!$A$3:$A$6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численность!$B$3:$B$6</c:f>
              <c:numCache>
                <c:formatCode>General</c:formatCode>
                <c:ptCount val="4"/>
                <c:pt idx="0">
                  <c:v>1811</c:v>
                </c:pt>
                <c:pt idx="1">
                  <c:v>1818</c:v>
                </c:pt>
                <c:pt idx="2">
                  <c:v>1779</c:v>
                </c:pt>
                <c:pt idx="3">
                  <c:v>1747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22334880"/>
        <c:axId val="1022330528"/>
        <c:axId val="0"/>
      </c:bar3DChart>
      <c:catAx>
        <c:axId val="1022334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022330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22330528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022334880"/>
        <c:crosses val="autoZero"/>
        <c:crossBetween val="between"/>
        <c:minorUnit val="50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algn="ctr" rtl="0">
              <a:defRPr lang="ru-RU" sz="14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Водители троллейбуса</a:t>
            </a:r>
          </a:p>
        </c:rich>
      </c:tx>
      <c:layout>
        <c:manualLayout>
          <c:xMode val="edge"/>
          <c:yMode val="edge"/>
          <c:x val="0.27689807524059495"/>
          <c:y val="6.5683143773694955E-2"/>
        </c:manualLayout>
      </c:layout>
      <c:overlay val="0"/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18033174052452E-2"/>
          <c:y val="0.14600066803297279"/>
          <c:w val="0.95187091832039161"/>
          <c:h val="0.67823852905232751"/>
        </c:manualLayout>
      </c:layout>
      <c:bar3DChart>
        <c:barDir val="col"/>
        <c:grouping val="clustered"/>
        <c:varyColors val="0"/>
        <c:ser>
          <c:idx val="0"/>
          <c:order val="0"/>
          <c:spPr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effectLst/>
            </c:spPr>
          </c:dPt>
          <c:dLbls>
            <c:dLbl>
              <c:idx val="0"/>
              <c:layout>
                <c:manualLayout>
                  <c:x val="1.66666666666666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6666666666666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6666666666665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9444444444444344E-2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accent3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численность!$A$10:$A$13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численность!$B$10:$B$13</c:f>
              <c:numCache>
                <c:formatCode>General</c:formatCode>
                <c:ptCount val="4"/>
                <c:pt idx="0">
                  <c:v>1653</c:v>
                </c:pt>
                <c:pt idx="1">
                  <c:v>1735</c:v>
                </c:pt>
                <c:pt idx="2">
                  <c:v>1758</c:v>
                </c:pt>
                <c:pt idx="3">
                  <c:v>1728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22332160"/>
        <c:axId val="1022332704"/>
        <c:axId val="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chemeClr val="bg1">
                        <a:lumMod val="85000"/>
                      </a:schemeClr>
                    </a:solidFill>
                  </c:spPr>
                </c:dPt>
                <c:dPt>
                  <c:idx val="1"/>
                  <c:invertIfNegative val="0"/>
                  <c:bubble3D val="0"/>
                  <c:spPr>
                    <a:solidFill>
                      <a:srgbClr val="FF99CC"/>
                    </a:solidFill>
                  </c:spPr>
                </c:dPt>
                <c:dPt>
                  <c:idx val="2"/>
                  <c:invertIfNegative val="0"/>
                  <c:bubble3D val="0"/>
                  <c:spPr>
                    <a:solidFill>
                      <a:schemeClr val="accent5">
                        <a:lumMod val="40000"/>
                        <a:lumOff val="60000"/>
                      </a:schemeClr>
                    </a:solidFill>
                  </c:spPr>
                </c:dPt>
                <c:dPt>
                  <c:idx val="3"/>
                  <c:invertIfNegative val="0"/>
                  <c:bubble3D val="0"/>
                  <c:spPr>
                    <a:solidFill>
                      <a:srgbClr val="00B0F0"/>
                    </a:solidFill>
                  </c:spPr>
                </c:dPt>
                <c:cat>
                  <c:numRef>
                    <c:extLst>
                      <c:ext uri="{02D57815-91ED-43cb-92C2-25804820EDAC}">
                        <c15:formulaRef>
                          <c15:sqref>численность!$A$3:$A$6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численность!$B$3:$B$6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1811</c:v>
                      </c:pt>
                      <c:pt idx="1">
                        <c:v>1818</c:v>
                      </c:pt>
                      <c:pt idx="2">
                        <c:v>1779</c:v>
                      </c:pt>
                      <c:pt idx="3">
                        <c:v>1747</c:v>
                      </c:pt>
                    </c:numCache>
                  </c:numRef>
                </c:val>
              </c15:ser>
            </c15:filteredBarSeries>
          </c:ext>
        </c:extLst>
      </c:bar3DChart>
      <c:catAx>
        <c:axId val="1022332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 algn="ctr">
              <a:defRPr lang="ru-RU" sz="1200" b="0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022332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22332704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022332160"/>
        <c:crosses val="autoZero"/>
        <c:crossBetween val="between"/>
        <c:minorUnit val="50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 algn="ctr" rtl="0">
              <a:defRPr lang="ru-RU" sz="14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b="1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Ремонтно-вспомогательные работы</a:t>
            </a:r>
          </a:p>
        </c:rich>
      </c:tx>
      <c:layout>
        <c:manualLayout>
          <c:xMode val="edge"/>
          <c:yMode val="edge"/>
          <c:x val="0.15591670457790408"/>
          <c:y val="0.10118941462644501"/>
        </c:manualLayout>
      </c:layout>
      <c:overlay val="0"/>
    </c:title>
    <c:autoTitleDeleted val="0"/>
    <c:view3D>
      <c:rotX val="15"/>
      <c:hPercent val="42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718033174052452E-2"/>
          <c:y val="0.14600066803297279"/>
          <c:w val="0.95473565412881833"/>
          <c:h val="0.698395071401178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effectLst/>
            </c:spPr>
          </c:dPt>
          <c:dLbls>
            <c:dLbl>
              <c:idx val="0"/>
              <c:layout>
                <c:manualLayout>
                  <c:x val="1.8893387314439947E-2"/>
                  <c:y val="4.38596491228066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1943319838056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4952766531713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194331983805765E-2"/>
                  <c:y val="-4.020421392006313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accent3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численность!$A$17:$A$20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численность!$B$17:$B$20</c:f>
              <c:numCache>
                <c:formatCode>General</c:formatCode>
                <c:ptCount val="4"/>
                <c:pt idx="0">
                  <c:v>3885</c:v>
                </c:pt>
                <c:pt idx="1">
                  <c:v>3880</c:v>
                </c:pt>
                <c:pt idx="2">
                  <c:v>3653</c:v>
                </c:pt>
                <c:pt idx="3">
                  <c:v>3639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1742608"/>
        <c:axId val="1071743152"/>
        <c:axId val="0"/>
      </c:bar3DChart>
      <c:catAx>
        <c:axId val="1071742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 algn="ctr">
              <a:defRPr lang="ru-RU" sz="1200" b="0" i="0" u="none" strike="noStrike" kern="1200" baseline="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071743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71743152"/>
        <c:scaling>
          <c:orientation val="minMax"/>
          <c:min val="1650"/>
        </c:scaling>
        <c:delete val="1"/>
        <c:axPos val="l"/>
        <c:numFmt formatCode="General" sourceLinked="1"/>
        <c:majorTickMark val="out"/>
        <c:minorTickMark val="none"/>
        <c:tickLblPos val="nextTo"/>
        <c:crossAx val="1071742608"/>
        <c:crosses val="autoZero"/>
        <c:crossBetween val="between"/>
        <c:minorUnit val="50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F3942A-DA92-479E-918F-C847011FD4E4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8ABC8F9E-351A-492C-83E6-43B420D771CD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Объем транспортной работы составил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67,7 млн. км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., план выполнен на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99,4%</a:t>
          </a:r>
          <a:endParaRPr lang="ru-RU" sz="14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DD369E-49CA-468D-BBB1-D2FE23EE7F59}" type="parTrans" cxnId="{CC6595C8-B3DE-4831-84C0-EF45010E579E}">
      <dgm:prSet/>
      <dgm:spPr/>
      <dgm:t>
        <a:bodyPr/>
        <a:lstStyle/>
        <a:p>
          <a:endParaRPr lang="ru-RU"/>
        </a:p>
      </dgm:t>
    </dgm:pt>
    <dgm:pt modelId="{A5AA947C-1D5D-44B0-BE24-7C15D0BB34C1}" type="sibTrans" cxnId="{CC6595C8-B3DE-4831-84C0-EF45010E579E}">
      <dgm:prSet/>
      <dgm:spPr/>
      <dgm:t>
        <a:bodyPr/>
        <a:lstStyle/>
        <a:p>
          <a:endParaRPr lang="ru-RU"/>
        </a:p>
      </dgm:t>
    </dgm:pt>
    <dgm:pt modelId="{226042B3-E496-4676-B898-BA1A292EE031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Перевезено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252,3 млн. пассажиров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, план выполнен на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100,1%</a:t>
          </a:r>
          <a:endParaRPr lang="ru-RU" sz="14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2A0547-4DC4-49DE-959A-334246C57C43}" type="parTrans" cxnId="{CA0AE1E8-8ED5-442D-94A1-DF59D7107729}">
      <dgm:prSet/>
      <dgm:spPr/>
      <dgm:t>
        <a:bodyPr/>
        <a:lstStyle/>
        <a:p>
          <a:endParaRPr lang="ru-RU"/>
        </a:p>
      </dgm:t>
    </dgm:pt>
    <dgm:pt modelId="{9C26F53C-5AFF-499C-BBCE-A3C537B765F6}" type="sibTrans" cxnId="{CA0AE1E8-8ED5-442D-94A1-DF59D7107729}">
      <dgm:prSet/>
      <dgm:spPr/>
      <dgm:t>
        <a:bodyPr/>
        <a:lstStyle/>
        <a:p>
          <a:endParaRPr lang="ru-RU"/>
        </a:p>
      </dgm:t>
    </dgm:pt>
    <dgm:pt modelId="{BF206450-16EB-448F-B743-70507769F505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Доходы предприятия составили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20 392,4 млн. руб.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, план выполнен на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101,3%</a:t>
          </a:r>
          <a:endParaRPr lang="ru-RU" sz="14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3080A-65D2-4EC2-A273-47ABD7212287}" type="parTrans" cxnId="{9EA693F6-E9AD-4BE7-8FFE-4117D9FFB258}">
      <dgm:prSet/>
      <dgm:spPr/>
      <dgm:t>
        <a:bodyPr/>
        <a:lstStyle/>
        <a:p>
          <a:endParaRPr lang="ru-RU"/>
        </a:p>
      </dgm:t>
    </dgm:pt>
    <dgm:pt modelId="{D909840F-7C21-4A89-8E97-4BADD9DDE746}" type="sibTrans" cxnId="{9EA693F6-E9AD-4BE7-8FFE-4117D9FFB258}">
      <dgm:prSet/>
      <dgm:spPr/>
      <dgm:t>
        <a:bodyPr/>
        <a:lstStyle/>
        <a:p>
          <a:endParaRPr lang="ru-RU"/>
        </a:p>
      </dgm:t>
    </dgm:pt>
    <dgm:pt modelId="{3644B7E8-22EB-48B8-A9BB-DA231213CC02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Проведено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763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закупочных процедур на общую сумму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29 049,43 млн. руб. 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Экономия от проведения закупочных процедур составила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148,2 млн. руб.</a:t>
          </a:r>
          <a:endParaRPr lang="ru-RU" sz="14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CD9294-55F4-47C1-848A-2F219F16D0B8}" type="parTrans" cxnId="{3BC34797-329B-484B-8D99-FF129EF44B6B}">
      <dgm:prSet/>
      <dgm:spPr/>
      <dgm:t>
        <a:bodyPr/>
        <a:lstStyle/>
        <a:p>
          <a:endParaRPr lang="ru-RU"/>
        </a:p>
      </dgm:t>
    </dgm:pt>
    <dgm:pt modelId="{65480831-56C2-4FAF-87F7-BE6D670E10C7}" type="sibTrans" cxnId="{3BC34797-329B-484B-8D99-FF129EF44B6B}">
      <dgm:prSet/>
      <dgm:spPr/>
      <dgm:t>
        <a:bodyPr/>
        <a:lstStyle/>
        <a:p>
          <a:endParaRPr lang="ru-RU"/>
        </a:p>
      </dgm:t>
    </dgm:pt>
    <dgm:pt modelId="{DD6377F1-DC92-4F9C-ACF4-048ED16BAD09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Приобретено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55 трамвайных вагонов, 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из них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35 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за счет уставного фонда,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 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– за счет средств инфраструктурного бюджетного кредита</a:t>
          </a:r>
          <a:endParaRPr lang="ru-RU" sz="1400" b="1" dirty="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3AB686-471E-4A46-A958-71902F9E9544}" type="parTrans" cxnId="{4FB8DFA5-0596-4454-A0E4-9AE0BC2FC7A1}">
      <dgm:prSet/>
      <dgm:spPr/>
      <dgm:t>
        <a:bodyPr/>
        <a:lstStyle/>
        <a:p>
          <a:endParaRPr lang="ru-RU"/>
        </a:p>
      </dgm:t>
    </dgm:pt>
    <dgm:pt modelId="{4881D48A-5497-4FA8-BFF4-089C13D42D89}" type="sibTrans" cxnId="{4FB8DFA5-0596-4454-A0E4-9AE0BC2FC7A1}">
      <dgm:prSet/>
      <dgm:spPr/>
      <dgm:t>
        <a:bodyPr/>
        <a:lstStyle/>
        <a:p>
          <a:endParaRPr lang="ru-RU"/>
        </a:p>
      </dgm:t>
    </dgm:pt>
    <dgm:pt modelId="{90E7B52F-5531-4319-80C8-0977CC7FE306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Приобретено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117 троллейбусов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, из них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55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– большой вместимости,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39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– с увеличенным автономным ходом,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23</a:t>
          </a:r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– особо большой вместимости</a:t>
          </a:r>
          <a:endParaRPr lang="ru-RU" sz="1400" dirty="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E3A821-31CC-407A-B4BF-EB704D1D6376}" type="parTrans" cxnId="{C52A6263-3BD0-48EC-8E6B-F2597DDBE34B}">
      <dgm:prSet/>
      <dgm:spPr/>
      <dgm:t>
        <a:bodyPr/>
        <a:lstStyle/>
        <a:p>
          <a:endParaRPr lang="ru-RU"/>
        </a:p>
      </dgm:t>
    </dgm:pt>
    <dgm:pt modelId="{FF4C649A-3DB2-4160-AA90-03CD68BC5EAD}" type="sibTrans" cxnId="{C52A6263-3BD0-48EC-8E6B-F2597DDBE34B}">
      <dgm:prSet/>
      <dgm:spPr/>
      <dgm:t>
        <a:bodyPr/>
        <a:lstStyle/>
        <a:p>
          <a:endParaRPr lang="ru-RU"/>
        </a:p>
      </dgm:t>
    </dgm:pt>
    <dgm:pt modelId="{4B75D565-A6E6-42F8-A47F-DF403E2957D5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Усилены трамвайные маршруты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№ 3, 20, 27, 43, 45, 55, 48</a:t>
          </a:r>
          <a:endParaRPr lang="ru-RU" sz="14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CF7720-1315-4541-8479-D628F904A61F}" type="parTrans" cxnId="{D9A2769D-E08B-487F-9BE1-0F09B49A8EFB}">
      <dgm:prSet/>
      <dgm:spPr/>
      <dgm:t>
        <a:bodyPr/>
        <a:lstStyle/>
        <a:p>
          <a:endParaRPr lang="ru-RU"/>
        </a:p>
      </dgm:t>
    </dgm:pt>
    <dgm:pt modelId="{1F45EB67-C1EE-448E-985A-AB8214329F65}" type="sibTrans" cxnId="{D9A2769D-E08B-487F-9BE1-0F09B49A8EFB}">
      <dgm:prSet/>
      <dgm:spPr/>
      <dgm:t>
        <a:bodyPr/>
        <a:lstStyle/>
        <a:p>
          <a:endParaRPr lang="ru-RU"/>
        </a:p>
      </dgm:t>
    </dgm:pt>
    <dgm:pt modelId="{C687DA33-4EBA-4596-B4DF-DF39A4005B09}">
      <dgm:prSet custT="1"/>
      <dgm:spPr>
        <a:noFill/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Усилены троллейбусные маршруты </a:t>
          </a:r>
          <a:r>
            <a:rPr lang="ru-RU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№ 3, 11, 15, 16, 17, 20, 22, 23, 29, 31, 38, 44, 45</a:t>
          </a:r>
          <a:endParaRPr lang="ru-RU" sz="14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9A385F-C31E-4C34-93A0-EE7AC719A69D}" type="parTrans" cxnId="{04103241-93B8-44F1-8AFC-D996181F2279}">
      <dgm:prSet/>
      <dgm:spPr/>
      <dgm:t>
        <a:bodyPr/>
        <a:lstStyle/>
        <a:p>
          <a:endParaRPr lang="ru-RU"/>
        </a:p>
      </dgm:t>
    </dgm:pt>
    <dgm:pt modelId="{ADA3F948-E11C-4A03-9B78-4CFC98E3FCDC}" type="sibTrans" cxnId="{04103241-93B8-44F1-8AFC-D996181F2279}">
      <dgm:prSet/>
      <dgm:spPr/>
      <dgm:t>
        <a:bodyPr/>
        <a:lstStyle/>
        <a:p>
          <a:endParaRPr lang="ru-RU"/>
        </a:p>
      </dgm:t>
    </dgm:pt>
    <dgm:pt modelId="{DA0F1C35-96B9-4A96-8D84-52BC0A46106A}" type="pres">
      <dgm:prSet presAssocID="{D3F3942A-DA92-479E-918F-C847011FD4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AAA97F-9E8D-4462-8A78-BB93043C322A}" type="pres">
      <dgm:prSet presAssocID="{8ABC8F9E-351A-492C-83E6-43B420D771CD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FACCC-2F01-4AAE-B24A-1643D1EEDE67}" type="pres">
      <dgm:prSet presAssocID="{A5AA947C-1D5D-44B0-BE24-7C15D0BB34C1}" presName="spacer" presStyleCnt="0"/>
      <dgm:spPr/>
    </dgm:pt>
    <dgm:pt modelId="{D627604A-E815-42D4-A089-95C30B1FC604}" type="pres">
      <dgm:prSet presAssocID="{226042B3-E496-4676-B898-BA1A292EE031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4634F-0669-45B9-9CA4-C0DAE5AB42D0}" type="pres">
      <dgm:prSet presAssocID="{9C26F53C-5AFF-499C-BBCE-A3C537B765F6}" presName="spacer" presStyleCnt="0"/>
      <dgm:spPr/>
    </dgm:pt>
    <dgm:pt modelId="{47E68D79-13AD-4E2E-B2A8-F1819528ED7D}" type="pres">
      <dgm:prSet presAssocID="{BF206450-16EB-448F-B743-70507769F505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12E75-3B0A-4DD9-B89B-36D0EE175716}" type="pres">
      <dgm:prSet presAssocID="{D909840F-7C21-4A89-8E97-4BADD9DDE746}" presName="spacer" presStyleCnt="0"/>
      <dgm:spPr/>
    </dgm:pt>
    <dgm:pt modelId="{D77A6375-401D-4B55-8D6F-F0C451A7BA9A}" type="pres">
      <dgm:prSet presAssocID="{3644B7E8-22EB-48B8-A9BB-DA231213CC0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9AAD6-BC40-4E7D-91C7-6D8223D2BD2F}" type="pres">
      <dgm:prSet presAssocID="{65480831-56C2-4FAF-87F7-BE6D670E10C7}" presName="spacer" presStyleCnt="0"/>
      <dgm:spPr/>
    </dgm:pt>
    <dgm:pt modelId="{4C254449-7994-4A2C-9D84-6693E724EFB6}" type="pres">
      <dgm:prSet presAssocID="{DD6377F1-DC92-4F9C-ACF4-048ED16BAD0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2AB97-A123-44C9-BEB6-5CC74A8897A2}" type="pres">
      <dgm:prSet presAssocID="{4881D48A-5497-4FA8-BFF4-089C13D42D89}" presName="spacer" presStyleCnt="0"/>
      <dgm:spPr/>
    </dgm:pt>
    <dgm:pt modelId="{743265FF-D41A-4960-8143-164539028F14}" type="pres">
      <dgm:prSet presAssocID="{90E7B52F-5531-4319-80C8-0977CC7FE306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B6046-CE6A-480B-8A5B-3970F79E7819}" type="pres">
      <dgm:prSet presAssocID="{FF4C649A-3DB2-4160-AA90-03CD68BC5EAD}" presName="spacer" presStyleCnt="0"/>
      <dgm:spPr/>
    </dgm:pt>
    <dgm:pt modelId="{C3A7BAC6-290E-4F6C-865E-5DCDB56A9F8D}" type="pres">
      <dgm:prSet presAssocID="{4B75D565-A6E6-42F8-A47F-DF403E2957D5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5F8C9-06C4-4458-89F3-CDF73DB8F6FF}" type="pres">
      <dgm:prSet presAssocID="{1F45EB67-C1EE-448E-985A-AB8214329F65}" presName="spacer" presStyleCnt="0"/>
      <dgm:spPr/>
    </dgm:pt>
    <dgm:pt modelId="{1BFF3435-4356-403E-986F-DB4FACC02969}" type="pres">
      <dgm:prSet presAssocID="{C687DA33-4EBA-4596-B4DF-DF39A4005B09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2A6263-3BD0-48EC-8E6B-F2597DDBE34B}" srcId="{D3F3942A-DA92-479E-918F-C847011FD4E4}" destId="{90E7B52F-5531-4319-80C8-0977CC7FE306}" srcOrd="5" destOrd="0" parTransId="{EEE3A821-31CC-407A-B4BF-EB704D1D6376}" sibTransId="{FF4C649A-3DB2-4160-AA90-03CD68BC5EAD}"/>
    <dgm:cxn modelId="{4CBA8078-D562-440B-AC01-B8B9DDD82E3B}" type="presOf" srcId="{90E7B52F-5531-4319-80C8-0977CC7FE306}" destId="{743265FF-D41A-4960-8143-164539028F14}" srcOrd="0" destOrd="0" presId="urn:microsoft.com/office/officeart/2005/8/layout/vList2"/>
    <dgm:cxn modelId="{CC6595C8-B3DE-4831-84C0-EF45010E579E}" srcId="{D3F3942A-DA92-479E-918F-C847011FD4E4}" destId="{8ABC8F9E-351A-492C-83E6-43B420D771CD}" srcOrd="0" destOrd="0" parTransId="{97DD369E-49CA-468D-BBB1-D2FE23EE7F59}" sibTransId="{A5AA947C-1D5D-44B0-BE24-7C15D0BB34C1}"/>
    <dgm:cxn modelId="{83765E56-A16C-4187-9929-D54EEBC063D7}" type="presOf" srcId="{BF206450-16EB-448F-B743-70507769F505}" destId="{47E68D79-13AD-4E2E-B2A8-F1819528ED7D}" srcOrd="0" destOrd="0" presId="urn:microsoft.com/office/officeart/2005/8/layout/vList2"/>
    <dgm:cxn modelId="{8EED57F4-027F-40A1-B41C-EAF04C3F46C5}" type="presOf" srcId="{DD6377F1-DC92-4F9C-ACF4-048ED16BAD09}" destId="{4C254449-7994-4A2C-9D84-6693E724EFB6}" srcOrd="0" destOrd="0" presId="urn:microsoft.com/office/officeart/2005/8/layout/vList2"/>
    <dgm:cxn modelId="{CA0AE1E8-8ED5-442D-94A1-DF59D7107729}" srcId="{D3F3942A-DA92-479E-918F-C847011FD4E4}" destId="{226042B3-E496-4676-B898-BA1A292EE031}" srcOrd="1" destOrd="0" parTransId="{052A0547-4DC4-49DE-959A-334246C57C43}" sibTransId="{9C26F53C-5AFF-499C-BBCE-A3C537B765F6}"/>
    <dgm:cxn modelId="{2F41C735-5C53-4D8C-AE30-4486190FDF56}" type="presOf" srcId="{C687DA33-4EBA-4596-B4DF-DF39A4005B09}" destId="{1BFF3435-4356-403E-986F-DB4FACC02969}" srcOrd="0" destOrd="0" presId="urn:microsoft.com/office/officeart/2005/8/layout/vList2"/>
    <dgm:cxn modelId="{3BC34797-329B-484B-8D99-FF129EF44B6B}" srcId="{D3F3942A-DA92-479E-918F-C847011FD4E4}" destId="{3644B7E8-22EB-48B8-A9BB-DA231213CC02}" srcOrd="3" destOrd="0" parTransId="{E7CD9294-55F4-47C1-848A-2F219F16D0B8}" sibTransId="{65480831-56C2-4FAF-87F7-BE6D670E10C7}"/>
    <dgm:cxn modelId="{B3640114-CBCB-4FA2-BEA3-3D6A644FAAAC}" type="presOf" srcId="{3644B7E8-22EB-48B8-A9BB-DA231213CC02}" destId="{D77A6375-401D-4B55-8D6F-F0C451A7BA9A}" srcOrd="0" destOrd="0" presId="urn:microsoft.com/office/officeart/2005/8/layout/vList2"/>
    <dgm:cxn modelId="{572019A9-E6D1-4A07-AE01-6E86652936E3}" type="presOf" srcId="{226042B3-E496-4676-B898-BA1A292EE031}" destId="{D627604A-E815-42D4-A089-95C30B1FC604}" srcOrd="0" destOrd="0" presId="urn:microsoft.com/office/officeart/2005/8/layout/vList2"/>
    <dgm:cxn modelId="{43C1E41F-6CF6-49F9-A3B3-BE5D114D85F2}" type="presOf" srcId="{D3F3942A-DA92-479E-918F-C847011FD4E4}" destId="{DA0F1C35-96B9-4A96-8D84-52BC0A46106A}" srcOrd="0" destOrd="0" presId="urn:microsoft.com/office/officeart/2005/8/layout/vList2"/>
    <dgm:cxn modelId="{26FAE127-E3E4-4F8A-92A4-D3A95BE4CC15}" type="presOf" srcId="{8ABC8F9E-351A-492C-83E6-43B420D771CD}" destId="{38AAA97F-9E8D-4462-8A78-BB93043C322A}" srcOrd="0" destOrd="0" presId="urn:microsoft.com/office/officeart/2005/8/layout/vList2"/>
    <dgm:cxn modelId="{AA046C83-44E3-4136-94E4-2E9A74CFB849}" type="presOf" srcId="{4B75D565-A6E6-42F8-A47F-DF403E2957D5}" destId="{C3A7BAC6-290E-4F6C-865E-5DCDB56A9F8D}" srcOrd="0" destOrd="0" presId="urn:microsoft.com/office/officeart/2005/8/layout/vList2"/>
    <dgm:cxn modelId="{D9A2769D-E08B-487F-9BE1-0F09B49A8EFB}" srcId="{D3F3942A-DA92-479E-918F-C847011FD4E4}" destId="{4B75D565-A6E6-42F8-A47F-DF403E2957D5}" srcOrd="6" destOrd="0" parTransId="{2DCF7720-1315-4541-8479-D628F904A61F}" sibTransId="{1F45EB67-C1EE-448E-985A-AB8214329F65}"/>
    <dgm:cxn modelId="{4FB8DFA5-0596-4454-A0E4-9AE0BC2FC7A1}" srcId="{D3F3942A-DA92-479E-918F-C847011FD4E4}" destId="{DD6377F1-DC92-4F9C-ACF4-048ED16BAD09}" srcOrd="4" destOrd="0" parTransId="{CD3AB686-471E-4A46-A958-71902F9E9544}" sibTransId="{4881D48A-5497-4FA8-BFF4-089C13D42D89}"/>
    <dgm:cxn modelId="{9EA693F6-E9AD-4BE7-8FFE-4117D9FFB258}" srcId="{D3F3942A-DA92-479E-918F-C847011FD4E4}" destId="{BF206450-16EB-448F-B743-70507769F505}" srcOrd="2" destOrd="0" parTransId="{0B33080A-65D2-4EC2-A273-47ABD7212287}" sibTransId="{D909840F-7C21-4A89-8E97-4BADD9DDE746}"/>
    <dgm:cxn modelId="{04103241-93B8-44F1-8AFC-D996181F2279}" srcId="{D3F3942A-DA92-479E-918F-C847011FD4E4}" destId="{C687DA33-4EBA-4596-B4DF-DF39A4005B09}" srcOrd="7" destOrd="0" parTransId="{7C9A385F-C31E-4C34-93A0-EE7AC719A69D}" sibTransId="{ADA3F948-E11C-4A03-9B78-4CFC98E3FCDC}"/>
    <dgm:cxn modelId="{424BFE21-54F3-4969-82BA-2E03D63420F0}" type="presParOf" srcId="{DA0F1C35-96B9-4A96-8D84-52BC0A46106A}" destId="{38AAA97F-9E8D-4462-8A78-BB93043C322A}" srcOrd="0" destOrd="0" presId="urn:microsoft.com/office/officeart/2005/8/layout/vList2"/>
    <dgm:cxn modelId="{FB33300E-4492-4DC6-B233-5B54B3641A81}" type="presParOf" srcId="{DA0F1C35-96B9-4A96-8D84-52BC0A46106A}" destId="{824FACCC-2F01-4AAE-B24A-1643D1EEDE67}" srcOrd="1" destOrd="0" presId="urn:microsoft.com/office/officeart/2005/8/layout/vList2"/>
    <dgm:cxn modelId="{367EF4FA-7CAC-433A-829D-8DBA69B2D96B}" type="presParOf" srcId="{DA0F1C35-96B9-4A96-8D84-52BC0A46106A}" destId="{D627604A-E815-42D4-A089-95C30B1FC604}" srcOrd="2" destOrd="0" presId="urn:microsoft.com/office/officeart/2005/8/layout/vList2"/>
    <dgm:cxn modelId="{52498193-3526-41D4-8DB0-3AB72598C3C2}" type="presParOf" srcId="{DA0F1C35-96B9-4A96-8D84-52BC0A46106A}" destId="{FF54634F-0669-45B9-9CA4-C0DAE5AB42D0}" srcOrd="3" destOrd="0" presId="urn:microsoft.com/office/officeart/2005/8/layout/vList2"/>
    <dgm:cxn modelId="{BDDF0578-416B-4113-8E0E-D34DD97DFA51}" type="presParOf" srcId="{DA0F1C35-96B9-4A96-8D84-52BC0A46106A}" destId="{47E68D79-13AD-4E2E-B2A8-F1819528ED7D}" srcOrd="4" destOrd="0" presId="urn:microsoft.com/office/officeart/2005/8/layout/vList2"/>
    <dgm:cxn modelId="{E15EEFF6-F6F6-43AF-80A5-754D3423F112}" type="presParOf" srcId="{DA0F1C35-96B9-4A96-8D84-52BC0A46106A}" destId="{A1D12E75-3B0A-4DD9-B89B-36D0EE175716}" srcOrd="5" destOrd="0" presId="urn:microsoft.com/office/officeart/2005/8/layout/vList2"/>
    <dgm:cxn modelId="{809E2B52-1B6F-4450-946B-543B81E65A92}" type="presParOf" srcId="{DA0F1C35-96B9-4A96-8D84-52BC0A46106A}" destId="{D77A6375-401D-4B55-8D6F-F0C451A7BA9A}" srcOrd="6" destOrd="0" presId="urn:microsoft.com/office/officeart/2005/8/layout/vList2"/>
    <dgm:cxn modelId="{DCCD392A-6D5D-47EF-93C4-96B365D1A1A6}" type="presParOf" srcId="{DA0F1C35-96B9-4A96-8D84-52BC0A46106A}" destId="{8529AAD6-BC40-4E7D-91C7-6D8223D2BD2F}" srcOrd="7" destOrd="0" presId="urn:microsoft.com/office/officeart/2005/8/layout/vList2"/>
    <dgm:cxn modelId="{83A802A8-32E0-4FB5-9F2D-1B5FA67846DB}" type="presParOf" srcId="{DA0F1C35-96B9-4A96-8D84-52BC0A46106A}" destId="{4C254449-7994-4A2C-9D84-6693E724EFB6}" srcOrd="8" destOrd="0" presId="urn:microsoft.com/office/officeart/2005/8/layout/vList2"/>
    <dgm:cxn modelId="{672B197A-7CE8-443C-BF9D-EE1215AE8A8B}" type="presParOf" srcId="{DA0F1C35-96B9-4A96-8D84-52BC0A46106A}" destId="{C802AB97-A123-44C9-BEB6-5CC74A8897A2}" srcOrd="9" destOrd="0" presId="urn:microsoft.com/office/officeart/2005/8/layout/vList2"/>
    <dgm:cxn modelId="{3F4B1739-7272-49EE-88A7-C14DAC8B5C54}" type="presParOf" srcId="{DA0F1C35-96B9-4A96-8D84-52BC0A46106A}" destId="{743265FF-D41A-4960-8143-164539028F14}" srcOrd="10" destOrd="0" presId="urn:microsoft.com/office/officeart/2005/8/layout/vList2"/>
    <dgm:cxn modelId="{CCABF0D4-7FDC-494C-B193-F0BC8BE761B3}" type="presParOf" srcId="{DA0F1C35-96B9-4A96-8D84-52BC0A46106A}" destId="{400B6046-CE6A-480B-8A5B-3970F79E7819}" srcOrd="11" destOrd="0" presId="urn:microsoft.com/office/officeart/2005/8/layout/vList2"/>
    <dgm:cxn modelId="{B3518475-33C7-45ED-BD20-BF32EE107A7D}" type="presParOf" srcId="{DA0F1C35-96B9-4A96-8D84-52BC0A46106A}" destId="{C3A7BAC6-290E-4F6C-865E-5DCDB56A9F8D}" srcOrd="12" destOrd="0" presId="urn:microsoft.com/office/officeart/2005/8/layout/vList2"/>
    <dgm:cxn modelId="{95B5F240-5E95-44E7-840C-E86D05126ACE}" type="presParOf" srcId="{DA0F1C35-96B9-4A96-8D84-52BC0A46106A}" destId="{4815F8C9-06C4-4458-89F3-CDF73DB8F6FF}" srcOrd="13" destOrd="0" presId="urn:microsoft.com/office/officeart/2005/8/layout/vList2"/>
    <dgm:cxn modelId="{B439B15A-083F-4887-A77C-795A37F21A5A}" type="presParOf" srcId="{DA0F1C35-96B9-4A96-8D84-52BC0A46106A}" destId="{1BFF3435-4356-403E-986F-DB4FACC02969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AA97F-9E8D-4462-8A78-BB93043C322A}">
      <dsp:nvSpPr>
        <dsp:cNvPr id="0" name=""/>
        <dsp:cNvSpPr/>
      </dsp:nvSpPr>
      <dsp:spPr>
        <a:xfrm>
          <a:off x="0" y="27231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Объем транспортной работы составил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67,7 млн. км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., план выполнен на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99,4%</a:t>
          </a:r>
          <a:endParaRPr lang="ru-RU" sz="1400" b="1" kern="1200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57388"/>
        <a:ext cx="8364622" cy="557446"/>
      </dsp:txXfrm>
    </dsp:sp>
    <dsp:sp modelId="{D627604A-E815-42D4-A089-95C30B1FC604}">
      <dsp:nvSpPr>
        <dsp:cNvPr id="0" name=""/>
        <dsp:cNvSpPr/>
      </dsp:nvSpPr>
      <dsp:spPr>
        <a:xfrm>
          <a:off x="0" y="740031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Перевезено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252,3 млн. пассажиров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, план выполнен на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100,1%</a:t>
          </a:r>
          <a:endParaRPr lang="ru-RU" sz="1400" b="1" kern="1200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770188"/>
        <a:ext cx="8364622" cy="557446"/>
      </dsp:txXfrm>
    </dsp:sp>
    <dsp:sp modelId="{47E68D79-13AD-4E2E-B2A8-F1819528ED7D}">
      <dsp:nvSpPr>
        <dsp:cNvPr id="0" name=""/>
        <dsp:cNvSpPr/>
      </dsp:nvSpPr>
      <dsp:spPr>
        <a:xfrm>
          <a:off x="0" y="1452832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Доходы предприятия составили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20 392,4 млн. руб.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, план выполнен на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101,3%</a:t>
          </a:r>
          <a:endParaRPr lang="ru-RU" sz="1400" b="1" kern="1200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1482989"/>
        <a:ext cx="8364622" cy="557446"/>
      </dsp:txXfrm>
    </dsp:sp>
    <dsp:sp modelId="{D77A6375-401D-4B55-8D6F-F0C451A7BA9A}">
      <dsp:nvSpPr>
        <dsp:cNvPr id="0" name=""/>
        <dsp:cNvSpPr/>
      </dsp:nvSpPr>
      <dsp:spPr>
        <a:xfrm>
          <a:off x="0" y="2165632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Проведено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763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закупочных процедур на общую сумму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29 049,43 млн. руб. 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Экономия от проведения закупочных процедур составила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148,2 млн. руб.</a:t>
          </a:r>
          <a:endParaRPr lang="ru-RU" sz="1400" b="1" kern="1200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2195789"/>
        <a:ext cx="8364622" cy="557446"/>
      </dsp:txXfrm>
    </dsp:sp>
    <dsp:sp modelId="{4C254449-7994-4A2C-9D84-6693E724EFB6}">
      <dsp:nvSpPr>
        <dsp:cNvPr id="0" name=""/>
        <dsp:cNvSpPr/>
      </dsp:nvSpPr>
      <dsp:spPr>
        <a:xfrm>
          <a:off x="0" y="2878432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Приобретено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55 трамвайных вагонов, 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из них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35 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за счет уставного фонда,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20 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– за счет средств инфраструктурного бюджетного кредита</a:t>
          </a:r>
          <a:endParaRPr lang="ru-RU" sz="1400" b="1" kern="1200" dirty="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2908589"/>
        <a:ext cx="8364622" cy="557446"/>
      </dsp:txXfrm>
    </dsp:sp>
    <dsp:sp modelId="{743265FF-D41A-4960-8143-164539028F14}">
      <dsp:nvSpPr>
        <dsp:cNvPr id="0" name=""/>
        <dsp:cNvSpPr/>
      </dsp:nvSpPr>
      <dsp:spPr>
        <a:xfrm>
          <a:off x="0" y="3591232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Приобретено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117 троллейбусов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, из них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55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– большой вместимости,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39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– с увеличенным автономным ходом,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23</a:t>
          </a: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 – особо большой вместимости</a:t>
          </a:r>
          <a:endParaRPr lang="ru-RU" sz="1400" kern="1200" dirty="0">
            <a:solidFill>
              <a:schemeClr val="accent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3621389"/>
        <a:ext cx="8364622" cy="557446"/>
      </dsp:txXfrm>
    </dsp:sp>
    <dsp:sp modelId="{C3A7BAC6-290E-4F6C-865E-5DCDB56A9F8D}">
      <dsp:nvSpPr>
        <dsp:cNvPr id="0" name=""/>
        <dsp:cNvSpPr/>
      </dsp:nvSpPr>
      <dsp:spPr>
        <a:xfrm>
          <a:off x="0" y="4304032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Усилены трамвайные маршруты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№ 3, 20, 27, 43, 45, 55, 48</a:t>
          </a:r>
          <a:endParaRPr lang="ru-RU" sz="1400" b="1" kern="1200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4334189"/>
        <a:ext cx="8364622" cy="557446"/>
      </dsp:txXfrm>
    </dsp:sp>
    <dsp:sp modelId="{1BFF3435-4356-403E-986F-DB4FACC02969}">
      <dsp:nvSpPr>
        <dsp:cNvPr id="0" name=""/>
        <dsp:cNvSpPr/>
      </dsp:nvSpPr>
      <dsp:spPr>
        <a:xfrm>
          <a:off x="0" y="5016832"/>
          <a:ext cx="8424936" cy="617760"/>
        </a:xfrm>
        <a:prstGeom prst="roundRect">
          <a:avLst/>
        </a:prstGeom>
        <a:noFill/>
        <a:ln w="25400" cap="flat" cmpd="sng" algn="ctr">
          <a:solidFill>
            <a:schemeClr val="accent3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rPr>
            <a:t>Усилены троллейбусные маршруты 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№ 3, 11, 15, 16, 17, 20, 22, 23, 29, 31, 38, 44, 45</a:t>
          </a:r>
          <a:endParaRPr lang="ru-RU" sz="1400" b="1" kern="1200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57" y="5046989"/>
        <a:ext cx="8364622" cy="557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6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6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166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9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972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171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2" y="4715155"/>
            <a:ext cx="5438139" cy="44669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4124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0" y="4715154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312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327436" y="5661248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-155367" y="980728"/>
            <a:ext cx="5688630" cy="64807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СПб ГУП «Горэлектротранс»</a:t>
            </a:r>
          </a:p>
          <a:p>
            <a:pPr lvl="0"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210433" y="2061530"/>
            <a:ext cx="4957029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«Итоги работы за 2022 год»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Номер слайда 5"/>
          <p:cNvSpPr txBox="1">
            <a:spLocks/>
          </p:cNvSpPr>
          <p:nvPr/>
        </p:nvSpPr>
        <p:spPr>
          <a:xfrm>
            <a:off x="5664129" y="197837"/>
            <a:ext cx="1125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9710673"/>
              </p:ext>
            </p:extLst>
          </p:nvPr>
        </p:nvGraphicFramePr>
        <p:xfrm>
          <a:off x="89756" y="1009328"/>
          <a:ext cx="896448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7504" y="195152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Среднемесячная заработная плата </a:t>
            </a:r>
            <a:r>
              <a:rPr lang="ru-RU" dirty="0" smtClean="0"/>
              <a:t>работников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0586" y="6165304"/>
            <a:ext cx="8352928" cy="50405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sz="16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заработной платы работников  за 2022 г. до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14,7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7835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Номер слайда 5"/>
          <p:cNvSpPr txBox="1">
            <a:spLocks/>
          </p:cNvSpPr>
          <p:nvPr/>
        </p:nvSpPr>
        <p:spPr>
          <a:xfrm>
            <a:off x="6412478" y="195152"/>
            <a:ext cx="37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195152"/>
            <a:ext cx="6120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Исполнение адресной инвестиционной программы, </a:t>
            </a:r>
          </a:p>
          <a:p>
            <a:r>
              <a:rPr lang="ru-RU" dirty="0"/>
              <a:t>финансируемой за счёт собственных источников 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381931"/>
              </p:ext>
            </p:extLst>
          </p:nvPr>
        </p:nvGraphicFramePr>
        <p:xfrm>
          <a:off x="251519" y="980728"/>
          <a:ext cx="8575559" cy="3832524"/>
        </p:xfrm>
        <a:graphic>
          <a:graphicData uri="http://schemas.openxmlformats.org/drawingml/2006/table">
            <a:tbl>
              <a:tblPr/>
              <a:tblGrid>
                <a:gridCol w="969410"/>
                <a:gridCol w="3355652"/>
                <a:gridCol w="1491401"/>
                <a:gridCol w="1342261"/>
                <a:gridCol w="1416835"/>
              </a:tblGrid>
              <a:tr h="504056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Раздел</a:t>
                      </a:r>
                      <a:endParaRPr lang="ru-RU" sz="14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</a:t>
                      </a:r>
                      <a:endParaRPr lang="ru-RU" sz="12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Факт</a:t>
                      </a:r>
                      <a:endParaRPr lang="ru-RU" sz="12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Выполнение </a:t>
                      </a:r>
                      <a:r>
                        <a:rPr lang="ru-RU" sz="12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плана</a:t>
                      </a:r>
                      <a:endParaRPr lang="ru-RU" sz="12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4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4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ru-RU" sz="12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191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Модернизация объектов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1 367,80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1 200,40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87,8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191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Модернизация подвижного состава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923,59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921,50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99,8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514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Модернизация пассажирских трамвайных вагонов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722,86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722,39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99,9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Модернизация узлов и агрегатов подвижного состава                                                 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200,72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199,11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99,2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91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Закупка основных средств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1 463,67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1 499,62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102,5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191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Приобретение троллейбусов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782,08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782,08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031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681,59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717,54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105,3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280">
                <a:tc gridSpan="2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</a:t>
                      </a:r>
                      <a:endParaRPr lang="ru-RU" sz="1400" b="1" i="0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3 755,05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3 621,52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96,4</a:t>
                      </a:r>
                    </a:p>
                  </a:txBody>
                  <a:tcPr marL="8097" marR="8097" marT="8097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36533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5784674" y="197837"/>
            <a:ext cx="1004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12</a:t>
            </a:fld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855091"/>
              </p:ext>
            </p:extLst>
          </p:nvPr>
        </p:nvGraphicFramePr>
        <p:xfrm>
          <a:off x="-1" y="848194"/>
          <a:ext cx="9108504" cy="5942540"/>
        </p:xfrm>
        <a:graphic>
          <a:graphicData uri="http://schemas.openxmlformats.org/drawingml/2006/table">
            <a:tbl>
              <a:tblPr/>
              <a:tblGrid>
                <a:gridCol w="611561"/>
                <a:gridCol w="3667972"/>
                <a:gridCol w="1052376"/>
                <a:gridCol w="1479808"/>
                <a:gridCol w="1418150"/>
                <a:gridCol w="878637"/>
              </a:tblGrid>
              <a:tr h="2358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Перечень мероприятий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 на 2022 г.                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 за 2022 г. 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8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объектов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работ</a:t>
                      </a:r>
                    </a:p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(основных средств),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работ</a:t>
                      </a:r>
                    </a:p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(основных средств),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19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100" b="1" i="0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ед.</a:t>
                      </a:r>
                      <a:endParaRPr lang="ru-RU" sz="1100" b="1" i="0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троллейбусных линий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371,86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99,8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0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кабельной сети городского электрического транспорта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87,34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70,93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81,2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0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Погашение лизинговых платежей по приобретению подвижного состава, в </a:t>
                      </a:r>
                      <a:r>
                        <a:rPr lang="ru-RU" sz="1200" b="1" i="0" u="none" strike="noStrike" dirty="0" err="1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3 318,49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3 318,49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0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ru-RU" sz="1200" b="0" i="1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Погашение лизинговых платежей по приобретению 13 трамвайных вагонов 2020 г.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105,91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105,91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endParaRPr lang="ru-RU" sz="1200" b="0" i="1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Погашение лизинговых платежей по приобретению трамвайных вагонов в стиле Ретро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3 212,58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3 212,58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подвижного состава, в </a:t>
                      </a:r>
                      <a:r>
                        <a:rPr lang="ru-RU" sz="1200" b="1" i="0" u="none" strike="noStrike" dirty="0" err="1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11 831,42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11 770,18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99,5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5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трамвайных вагонов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4 290,45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4 254,30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99,2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 троллейбусов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3 892,86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3 867,77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7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Частичное перечисление субсидии на обеспечение оплаты трамвайных вагонов в 2023 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1 078,17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1 078,17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Частичное перечисление субсидии на обеспечение оплаты троллейбусов в </a:t>
                      </a:r>
                      <a:r>
                        <a:rPr lang="ru-RU" sz="1200" b="0" i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200" b="0" i="1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2 569,94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2 569,94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15 609,11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15 530,60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99,5</a:t>
                      </a:r>
                    </a:p>
                  </a:txBody>
                  <a:tcPr marL="8608" marR="8608" marT="8608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7504" y="195152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Субсидия на увеличение уставного фонда СПб ГУП «Горэлектротранс»</a:t>
            </a:r>
          </a:p>
        </p:txBody>
      </p:sp>
    </p:spTree>
    <p:extLst>
      <p:ext uri="{BB962C8B-B14F-4D97-AF65-F5344CB8AC3E}">
        <p14:creationId xmlns:p14="http://schemas.microsoft.com/office/powerpoint/2010/main" val="511370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5735292" y="199359"/>
            <a:ext cx="1054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7504" y="19515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Итоги работы за 2022 год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88542089"/>
              </p:ext>
            </p:extLst>
          </p:nvPr>
        </p:nvGraphicFramePr>
        <p:xfrm>
          <a:off x="402142" y="1007536"/>
          <a:ext cx="8424936" cy="566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80803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2348198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68710"/>
              </p:ext>
            </p:extLst>
          </p:nvPr>
        </p:nvGraphicFramePr>
        <p:xfrm>
          <a:off x="683568" y="2203391"/>
          <a:ext cx="7992888" cy="1687056"/>
        </p:xfrm>
        <a:graphic>
          <a:graphicData uri="http://schemas.openxmlformats.org/drawingml/2006/table">
            <a:tbl>
              <a:tblPr bandRow="1">
                <a:tableStyleId>{D7AC3CCA-C797-4891-BE02-D94E43425B78}</a:tableStyleId>
              </a:tblPr>
              <a:tblGrid>
                <a:gridCol w="1660700"/>
                <a:gridCol w="830349"/>
                <a:gridCol w="830349"/>
                <a:gridCol w="944104"/>
                <a:gridCol w="913844"/>
                <a:gridCol w="913844"/>
                <a:gridCol w="913844"/>
                <a:gridCol w="985854"/>
              </a:tblGrid>
              <a:tr h="2880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показателя</a:t>
                      </a:r>
                      <a:r>
                        <a:rPr lang="ru-RU" sz="1100" b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г.</a:t>
                      </a:r>
                      <a:endParaRPr lang="ru-RU" sz="11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г.</a:t>
                      </a:r>
                      <a:endParaRPr lang="ru-RU" sz="1100" b="1" u="none" strike="noStrike" kern="1200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  <a:endParaRPr lang="ru-RU" sz="1100" b="1" u="none" strike="noStrike" kern="1200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2022 г.</a:t>
                      </a:r>
                      <a:endParaRPr lang="ru-RU" sz="1100" b="1" u="none" strike="noStrike" kern="1200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Изменение, %</a:t>
                      </a:r>
                      <a:endParaRPr lang="ru-RU" sz="110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5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05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5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05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050" b="1" u="none" strike="noStrike" kern="1200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sz="105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05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Выполнение плана,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2022/2021</a:t>
                      </a:r>
                      <a:endParaRPr lang="ru-RU" sz="1050" b="1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373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Объём транспортной работы </a:t>
                      </a:r>
                      <a:r>
                        <a:rPr lang="ru-RU" sz="11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всего, тыс. км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66 170,6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60 218,1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65 122,3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68 081,4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67 691,5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3,9</a:t>
                      </a:r>
                      <a:endParaRPr lang="ru-RU" sz="1100" b="1" i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Трамвай</a:t>
                      </a:r>
                      <a:endParaRPr lang="ru-RU" sz="110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33 515,5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29 512,1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31 942,0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32 818,9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32 767,9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99,8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</a:t>
                      </a:r>
                      <a:endParaRPr lang="ru-RU" sz="1100" b="0" i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Троллейбус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10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655,1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30 706,0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33 180,3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35 262,5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34 923,6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99,0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1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5,3</a:t>
                      </a:r>
                      <a:endParaRPr lang="ru-RU" sz="1100" b="0" i="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562744" y="1346819"/>
            <a:ext cx="52953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ru-RU" sz="20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3" t="-770"/>
          <a:stretch/>
        </p:blipFill>
        <p:spPr>
          <a:xfrm>
            <a:off x="4818383" y="822970"/>
            <a:ext cx="1425223" cy="12856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757" y="868794"/>
            <a:ext cx="1242890" cy="123979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06667" y="146453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маршрута</a:t>
            </a:r>
            <a:endParaRPr lang="ru-RU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99813" y="1346819"/>
            <a:ext cx="518175" cy="4001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endParaRPr lang="ru-RU" sz="20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5548186" y="195152"/>
            <a:ext cx="1233706" cy="365125"/>
          </a:xfrm>
        </p:spPr>
        <p:txBody>
          <a:bodyPr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2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6656457"/>
              </p:ext>
            </p:extLst>
          </p:nvPr>
        </p:nvGraphicFramePr>
        <p:xfrm>
          <a:off x="0" y="3933056"/>
          <a:ext cx="8950473" cy="2924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06174" y="1256156"/>
            <a:ext cx="441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502" y="195152"/>
            <a:ext cx="5432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b="1" dirty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эксплуатационной деятельности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9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467544" y="1014612"/>
            <a:ext cx="7992888" cy="5421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Всего за 2022 год перевезено </a:t>
            </a:r>
            <a:r>
              <a:rPr lang="ru-RU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252,3 млн. </a:t>
            </a:r>
            <a:r>
              <a:rPr lang="ru-RU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пассажиров</a:t>
            </a:r>
            <a:endParaRPr lang="ru-RU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56017" y="186564"/>
            <a:ext cx="2133600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3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507" y="186564"/>
            <a:ext cx="5076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Сравнительный анализ перевозок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2975498"/>
              </p:ext>
            </p:extLst>
          </p:nvPr>
        </p:nvGraphicFramePr>
        <p:xfrm>
          <a:off x="437962" y="3284984"/>
          <a:ext cx="8258176" cy="340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352361"/>
              </p:ext>
            </p:extLst>
          </p:nvPr>
        </p:nvGraphicFramePr>
        <p:xfrm>
          <a:off x="466226" y="1700808"/>
          <a:ext cx="8036634" cy="1368152"/>
        </p:xfrm>
        <a:graphic>
          <a:graphicData uri="http://schemas.openxmlformats.org/drawingml/2006/table">
            <a:tbl>
              <a:tblPr/>
              <a:tblGrid>
                <a:gridCol w="1404276"/>
                <a:gridCol w="607255"/>
                <a:gridCol w="607255"/>
                <a:gridCol w="607255"/>
                <a:gridCol w="607255"/>
                <a:gridCol w="999439"/>
                <a:gridCol w="999439"/>
                <a:gridCol w="749579"/>
                <a:gridCol w="733766"/>
                <a:gridCol w="721115"/>
              </a:tblGrid>
              <a:tr h="2201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Наименование показателя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2019 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2020 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2021 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 2022 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Изменение,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3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План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Выполнение плана,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2022/2019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2022/2020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2022/2021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7460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Перевозка платных пассажиров всего, млн. пасс.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292,6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200,0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235,7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241,9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242,2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100,1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-17,2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21,1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925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469812" y="195152"/>
            <a:ext cx="304237" cy="347107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4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708623"/>
              </p:ext>
            </p:extLst>
          </p:nvPr>
        </p:nvGraphicFramePr>
        <p:xfrm>
          <a:off x="1" y="836713"/>
          <a:ext cx="9143999" cy="5637794"/>
        </p:xfrm>
        <a:graphic>
          <a:graphicData uri="http://schemas.openxmlformats.org/drawingml/2006/table">
            <a:tbl>
              <a:tblPr/>
              <a:tblGrid>
                <a:gridCol w="2612572"/>
                <a:gridCol w="1367518"/>
                <a:gridCol w="1272210"/>
                <a:gridCol w="1270759"/>
                <a:gridCol w="1270759"/>
                <a:gridCol w="1350181"/>
              </a:tblGrid>
              <a:tr h="329391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показателей и статей затрат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 роста (снижения)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</a:t>
                      </a:r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2022/2021</a:t>
                      </a:r>
                      <a:endParaRPr lang="ru-RU" sz="105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21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</a:t>
                      </a:r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0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44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доходы предприятия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18 657,8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20 130,6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20 392,4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101,3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</a:t>
                      </a:r>
                      <a:r>
                        <a:rPr lang="en-US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44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от перевозки пассажиров 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5 956,7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6 393,2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6 400,3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100,1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F"/>
                    </a:solidFill>
                  </a:tcPr>
                </a:tc>
              </a:tr>
              <a:tr h="4244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Субсидия из бюджета Санкт-Петербурга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12 045,7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13 062,9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13 062,8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2526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доходы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655,3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674,5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866,2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128,4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32,2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4244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расходы предприятия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18 415,6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20 259,6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20 921,8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103,3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44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на перевозку пассажиров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17 975,9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19 791,9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20 300,7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2526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расходы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439,7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467,7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621,1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132,8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41,3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2526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 на прибыль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2526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Субсидия, не полученная по результатам выполнения плана транспортной работы по договору № 18 от 18.12.2015г.</a:t>
                      </a:r>
                      <a:endParaRPr lang="ru-RU" sz="12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128,9</a:t>
                      </a:r>
                      <a:endParaRPr lang="ru-RU" sz="11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100" b="0" i="0" u="none" strike="noStrike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6366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разницы между бухгалтерским и налоговым учетом 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54,1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-207,8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-484,4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5052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Финансовый результат</a:t>
                      </a:r>
                    </a:p>
                  </a:txBody>
                  <a:tcPr marL="9351" marR="9351" marT="935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296,2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-800,2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-370,2</a:t>
                      </a:r>
                    </a:p>
                  </a:txBody>
                  <a:tcPr marL="9351" marR="9351" marT="9351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503" y="195152"/>
            <a:ext cx="453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Финансовый результат </a:t>
            </a:r>
            <a:r>
              <a:rPr lang="ru-RU" dirty="0" smtClean="0"/>
              <a:t>предприятия</a:t>
            </a:r>
            <a:endParaRPr lang="ru-RU" dirty="0"/>
          </a:p>
        </p:txBody>
      </p:sp>
      <p:pic>
        <p:nvPicPr>
          <p:cNvPr id="9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35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472695" y="217775"/>
            <a:ext cx="316921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5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3" y="195152"/>
            <a:ext cx="464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Расходы на перевозку </a:t>
            </a:r>
            <a:r>
              <a:rPr lang="ru-RU" dirty="0" smtClean="0"/>
              <a:t>пассажиров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835343"/>
              </p:ext>
            </p:extLst>
          </p:nvPr>
        </p:nvGraphicFramePr>
        <p:xfrm>
          <a:off x="-9900" y="836712"/>
          <a:ext cx="9153900" cy="5697606"/>
        </p:xfrm>
        <a:graphic>
          <a:graphicData uri="http://schemas.openxmlformats.org/drawingml/2006/table">
            <a:tbl>
              <a:tblPr/>
              <a:tblGrid>
                <a:gridCol w="3196600"/>
                <a:gridCol w="1162400"/>
                <a:gridCol w="942980"/>
                <a:gridCol w="864096"/>
                <a:gridCol w="1008112"/>
                <a:gridCol w="936104"/>
                <a:gridCol w="1043608"/>
              </a:tblGrid>
              <a:tr h="27841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статьи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 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Отклонение, %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44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</a:t>
                      </a:r>
                      <a:endParaRPr lang="ru-RU" sz="8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</a:t>
                      </a:r>
                      <a:r>
                        <a:rPr lang="ru-RU" sz="8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2022/2021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5221">
                <a:tc vMerge="1">
                  <a:txBody>
                    <a:bodyPr/>
                    <a:lstStyle/>
                    <a:p>
                      <a:pPr algn="l" rtl="0" fontAlgn="ctr"/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8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9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5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и отчисления по перевозкам пассажиров социальным транспортом - Всего 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17 975,9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19 791,9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20 300,7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Материальные затраты, в </a:t>
                      </a:r>
                      <a:r>
                        <a:rPr lang="ru-RU" sz="900" b="1" i="0" u="none" strike="noStrike" kern="1200" dirty="0" err="1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9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3 257,7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3 413,1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3 562,1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148,9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Электроэнергия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1 590,3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1 620,8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1 614,1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-6,7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7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Автомобильное топливо и смазочные материалы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102,7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107,3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104,4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22,5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Материалы и запасные части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1 358,6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1 471,9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1 634,7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162,8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111,1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20,3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37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материальные затраты (теплоэнергия, газ, вода)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221,3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217,8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206,0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-11,7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-6,9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Затраты на оплату труда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8 176,9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8 936,9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8 935,7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-1,2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Начисления страховых взносов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2 518,8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2 721,0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2 751,9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Амортизация основных фондов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2 639,3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2 865,6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3 249,0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383,4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расходы, из них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1 383,2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1 855,3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1 802,1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-53,2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Текущие и капитальные ремонты, в </a:t>
                      </a:r>
                      <a:r>
                        <a:rPr lang="ru-RU" sz="900" b="1" i="0" u="none" strike="noStrike" dirty="0" err="1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568,4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914,7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908,3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59,8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подвижного состава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268,3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350,8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100,1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30,7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инфраструктуры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300,1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417,6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411,0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-6,6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98,4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73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реставрация памятников культурного наследия по программе мероприятий по сохранению объектов культурного наследия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146,5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146,5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7783" marR="7783" marT="778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-1,9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Обязательное страхование   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66,2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72,1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67,3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-4,8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работы, услуги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744,5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864,7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824,5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-40,2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95,4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</a:t>
                      </a:r>
                    </a:p>
                  </a:txBody>
                  <a:tcPr marL="7783" marR="7783" marT="7783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92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868143" y="197837"/>
            <a:ext cx="916523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6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387043"/>
              </p:ext>
            </p:extLst>
          </p:nvPr>
        </p:nvGraphicFramePr>
        <p:xfrm>
          <a:off x="611560" y="1268760"/>
          <a:ext cx="7750251" cy="4147980"/>
        </p:xfrm>
        <a:graphic>
          <a:graphicData uri="http://schemas.openxmlformats.org/drawingml/2006/table">
            <a:tbl>
              <a:tblPr/>
              <a:tblGrid>
                <a:gridCol w="3024336"/>
                <a:gridCol w="1008112"/>
                <a:gridCol w="874036"/>
                <a:gridCol w="926164"/>
                <a:gridCol w="936104"/>
                <a:gridCol w="981499"/>
              </a:tblGrid>
              <a:tr h="47937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показателей и статей затрат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 роста (снижения</a:t>
                      </a:r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67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</a:t>
                      </a:r>
                      <a:r>
                        <a:rPr lang="ru-RU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плана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2022/2021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100" b="1" i="0" u="none" strike="noStrike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100" b="1" i="0" u="none" strike="noStrike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82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доходы, из них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655,3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674,5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866,2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128,4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82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от прочих видов деятельности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236,4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260,57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269,29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103,3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61618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иные прочие (внереализационные  и операционные) доходы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418,9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413,92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596,95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144,2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42,5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3382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расходы, из них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439,7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467,7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621,1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132,8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82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на социальные нужды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113,8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163,97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158,78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96,8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39,5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61618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(внереализационные,                                             операционные) расходы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325,9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303,73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462,3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152,2</a:t>
                      </a:r>
                    </a:p>
                  </a:txBody>
                  <a:tcPr marL="8669" marR="8669" marT="866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7E7"/>
                    </a:solidFill>
                  </a:tcPr>
                </a:tc>
              </a:tr>
              <a:tr h="3382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Финансовый результат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215,7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206,8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245,2</a:t>
                      </a:r>
                      <a:endParaRPr lang="ru-RU" sz="14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118,6</a:t>
                      </a:r>
                    </a:p>
                  </a:txBody>
                  <a:tcPr marL="8669" marR="8669" marT="8669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7504" y="19515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Прочие доходы и </a:t>
            </a:r>
            <a:r>
              <a:rPr lang="ru-RU" dirty="0" smtClean="0"/>
              <a:t>расходы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790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9753817"/>
              </p:ext>
            </p:extLst>
          </p:nvPr>
        </p:nvGraphicFramePr>
        <p:xfrm>
          <a:off x="175671" y="1124744"/>
          <a:ext cx="4261167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613721" y="195152"/>
            <a:ext cx="1175896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7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91683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</a:rPr>
              <a:t>2346,93 </a:t>
            </a:r>
            <a:r>
              <a:rPr lang="ru-RU" dirty="0">
                <a:solidFill>
                  <a:schemeClr val="accent3"/>
                </a:solidFill>
              </a:rPr>
              <a:t>млн. руб.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55876" y="5157192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134,02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млн. руб.</a:t>
            </a:r>
          </a:p>
          <a:p>
            <a:endParaRPr lang="ru-RU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84180" y="2378497"/>
            <a:ext cx="144016" cy="1728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333228" y="5065981"/>
            <a:ext cx="144016" cy="1728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395206"/>
              </p:ext>
            </p:extLst>
          </p:nvPr>
        </p:nvGraphicFramePr>
        <p:xfrm>
          <a:off x="4498806" y="1161618"/>
          <a:ext cx="4624388" cy="4534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7504" y="19515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err="1"/>
              <a:t>Импортозамещение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9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3039808404"/>
              </p:ext>
            </p:extLst>
          </p:nvPr>
        </p:nvGraphicFramePr>
        <p:xfrm>
          <a:off x="-324544" y="1052736"/>
          <a:ext cx="4752527" cy="44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1126246" y="6309320"/>
            <a:ext cx="7920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Экономия от проведения </a:t>
            </a:r>
            <a:r>
              <a:rPr lang="ru-RU" sz="16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конкурентных закупок – 148,2 млн. руб.</a:t>
            </a:r>
            <a:endParaRPr lang="ru-RU" sz="16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5724128" y="206885"/>
            <a:ext cx="1050688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8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95152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Конкурентные процедуры</a:t>
            </a:r>
          </a:p>
          <a:p>
            <a:endParaRPr lang="ru-RU"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179512" y="5301208"/>
            <a:ext cx="4104456" cy="720080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sz="1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 </a:t>
            </a:r>
            <a:r>
              <a:rPr lang="ru-RU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763</a:t>
            </a:r>
            <a:r>
              <a:rPr lang="ru-RU" sz="1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закупочных процедур на общую сумму </a:t>
            </a:r>
            <a:r>
              <a:rPr lang="ru-RU" sz="1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ru-RU" sz="14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049,43 </a:t>
            </a:r>
            <a:r>
              <a:rPr lang="ru-RU" sz="1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1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4186158807"/>
              </p:ext>
            </p:extLst>
          </p:nvPr>
        </p:nvGraphicFramePr>
        <p:xfrm>
          <a:off x="4572000" y="1088740"/>
          <a:ext cx="446160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086686" y="5301208"/>
            <a:ext cx="3517762" cy="72008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Экономический эффект </a:t>
            </a:r>
            <a:r>
              <a:rPr lang="ru-RU" sz="14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проведенных закупочных </a:t>
            </a:r>
            <a:r>
              <a:rPr lang="ru-RU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 </a:t>
            </a:r>
            <a:r>
              <a:rPr lang="ru-RU" sz="14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148,2 млн. </a:t>
            </a:r>
            <a:r>
              <a:rPr lang="ru-RU" sz="1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4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79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155708"/>
              </p:ext>
            </p:extLst>
          </p:nvPr>
        </p:nvGraphicFramePr>
        <p:xfrm>
          <a:off x="107504" y="6093296"/>
          <a:ext cx="8928993" cy="720080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3328077"/>
                <a:gridCol w="1352443"/>
                <a:gridCol w="1440160"/>
                <a:gridCol w="1440160"/>
                <a:gridCol w="1368153"/>
              </a:tblGrid>
              <a:tr h="291465"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2861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СПб ГУП "Горэлектротранс" </a:t>
                      </a:r>
                      <a:r>
                        <a:rPr lang="ru-RU" sz="1200" b="1" u="none" strike="noStrike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(чел.)</a:t>
                      </a:r>
                      <a:endParaRPr lang="ru-RU" sz="1200" b="1" i="0" u="none" strike="noStrike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11 678</a:t>
                      </a:r>
                      <a:endParaRPr lang="ru-RU" sz="1200" b="1" i="0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11 693</a:t>
                      </a:r>
                      <a:endParaRPr lang="ru-RU" sz="1200" b="1" i="0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11 131</a:t>
                      </a:r>
                      <a:endParaRPr lang="ru-RU" sz="1200" b="1" i="0" u="none" strike="noStrike" kern="1200" dirty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accent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10 574</a:t>
                      </a:r>
                      <a:endParaRPr lang="ru-RU" sz="1200" b="1" i="0" u="none" strike="noStrike" kern="1200" dirty="0" smtClean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68144" y="208554"/>
            <a:ext cx="921473" cy="365125"/>
          </a:xfrm>
        </p:spPr>
        <p:txBody>
          <a:bodyPr vert="horz" lIns="91440" tIns="45720" rIns="91440" bIns="45720" rtlCol="0" anchor="ctr"/>
          <a:lstStyle/>
          <a:p>
            <a:fld id="{B19B0651-EE4F-4900-A07F-96A6BFA9D0F0}" type="slidenum"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9</a:t>
            </a:fld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898562"/>
              </p:ext>
            </p:extLst>
          </p:nvPr>
        </p:nvGraphicFramePr>
        <p:xfrm>
          <a:off x="2559" y="760800"/>
          <a:ext cx="4375262" cy="2566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773754"/>
              </p:ext>
            </p:extLst>
          </p:nvPr>
        </p:nvGraphicFramePr>
        <p:xfrm>
          <a:off x="4644008" y="836712"/>
          <a:ext cx="443322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9183631"/>
              </p:ext>
            </p:extLst>
          </p:nvPr>
        </p:nvGraphicFramePr>
        <p:xfrm>
          <a:off x="-33055" y="3356992"/>
          <a:ext cx="4605055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204511"/>
              </p:ext>
            </p:extLst>
          </p:nvPr>
        </p:nvGraphicFramePr>
        <p:xfrm>
          <a:off x="4572000" y="3645024"/>
          <a:ext cx="4687126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7504" y="19515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Среднесписочная численность за 2019-2022 </a:t>
            </a:r>
            <a:r>
              <a:rPr lang="ru-RU" dirty="0" err="1" smtClean="0"/>
              <a:t>гг</a:t>
            </a:r>
            <a:endParaRPr lang="ru-RU" dirty="0"/>
          </a:p>
        </p:txBody>
      </p:sp>
      <p:pic>
        <p:nvPicPr>
          <p:cNvPr id="13" name="Shape 3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94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ЭТ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9CBB"/>
      </a:accent1>
      <a:accent2>
        <a:srgbClr val="E0052D"/>
      </a:accent2>
      <a:accent3>
        <a:srgbClr val="24315D"/>
      </a:accent3>
      <a:accent4>
        <a:srgbClr val="80808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ЭТ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009CBB"/>
    </a:accent1>
    <a:accent2>
      <a:srgbClr val="E0052D"/>
    </a:accent2>
    <a:accent3>
      <a:srgbClr val="24315D"/>
    </a:accent3>
    <a:accent4>
      <a:srgbClr val="808080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ГЭТ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009CBB"/>
    </a:accent1>
    <a:accent2>
      <a:srgbClr val="E0052D"/>
    </a:accent2>
    <a:accent3>
      <a:srgbClr val="24315D"/>
    </a:accent3>
    <a:accent4>
      <a:srgbClr val="808080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18218</TotalTime>
  <Words>1372</Words>
  <Application>Microsoft Office PowerPoint</Application>
  <PresentationFormat>Экран (4:3)</PresentationFormat>
  <Paragraphs>570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Узденова Амина Алиевна</cp:lastModifiedBy>
  <cp:revision>1398</cp:revision>
  <cp:lastPrinted>2023-05-29T07:59:11Z</cp:lastPrinted>
  <dcterms:created xsi:type="dcterms:W3CDTF">2016-04-12T05:58:00Z</dcterms:created>
  <dcterms:modified xsi:type="dcterms:W3CDTF">2023-05-30T10:21:51Z</dcterms:modified>
</cp:coreProperties>
</file>